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8" r:id="rId20"/>
    <p:sldId id="277"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56" userDrawn="1">
          <p15:clr>
            <a:srgbClr val="A4A3A4"/>
          </p15:clr>
        </p15:guide>
        <p15:guide id="2" pos="52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0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57" d="100"/>
          <a:sy n="57" d="100"/>
        </p:scale>
        <p:origin x="1042" y="51"/>
      </p:cViewPr>
      <p:guideLst>
        <p:guide orient="horz" pos="2856"/>
        <p:guide pos="52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F5B7051-51FC-4317-A701-AA23D846B89B}" type="datetimeFigureOut">
              <a:rPr lang="en-US" smtClean="0"/>
              <a:t>6/11/2021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0095BC-ED70-490D-B4D8-ED5C310B4955}" type="slidenum">
              <a:rPr lang="en-US" smtClean="0"/>
              <a:t>‹#›</a:t>
            </a:fld>
            <a:endParaRPr lang="en-US" dirty="0"/>
          </a:p>
        </p:txBody>
      </p:sp>
    </p:spTree>
    <p:extLst>
      <p:ext uri="{BB962C8B-B14F-4D97-AF65-F5344CB8AC3E}">
        <p14:creationId xmlns:p14="http://schemas.microsoft.com/office/powerpoint/2010/main" val="74348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5B7051-51FC-4317-A701-AA23D846B89B}" type="datetimeFigureOut">
              <a:rPr lang="en-US" smtClean="0"/>
              <a:t>6/11/2021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0095BC-ED70-490D-B4D8-ED5C310B4955}" type="slidenum">
              <a:rPr lang="en-US" smtClean="0"/>
              <a:t>‹#›</a:t>
            </a:fld>
            <a:endParaRPr lang="en-US" dirty="0"/>
          </a:p>
        </p:txBody>
      </p:sp>
    </p:spTree>
    <p:extLst>
      <p:ext uri="{BB962C8B-B14F-4D97-AF65-F5344CB8AC3E}">
        <p14:creationId xmlns:p14="http://schemas.microsoft.com/office/powerpoint/2010/main" val="3466147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5B7051-51FC-4317-A701-AA23D846B89B}" type="datetimeFigureOut">
              <a:rPr lang="en-US" smtClean="0"/>
              <a:t>6/11/2021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0095BC-ED70-490D-B4D8-ED5C310B4955}" type="slidenum">
              <a:rPr lang="en-US" smtClean="0"/>
              <a:t>‹#›</a:t>
            </a:fld>
            <a:endParaRPr lang="en-US" dirty="0"/>
          </a:p>
        </p:txBody>
      </p:sp>
    </p:spTree>
    <p:extLst>
      <p:ext uri="{BB962C8B-B14F-4D97-AF65-F5344CB8AC3E}">
        <p14:creationId xmlns:p14="http://schemas.microsoft.com/office/powerpoint/2010/main" val="3502321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5B7051-51FC-4317-A701-AA23D846B89B}" type="datetimeFigureOut">
              <a:rPr lang="en-US" smtClean="0"/>
              <a:t>6/11/2021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0095BC-ED70-490D-B4D8-ED5C310B4955}" type="slidenum">
              <a:rPr lang="en-US" smtClean="0"/>
              <a:t>‹#›</a:t>
            </a:fld>
            <a:endParaRPr lang="en-US" dirty="0"/>
          </a:p>
        </p:txBody>
      </p:sp>
    </p:spTree>
    <p:extLst>
      <p:ext uri="{BB962C8B-B14F-4D97-AF65-F5344CB8AC3E}">
        <p14:creationId xmlns:p14="http://schemas.microsoft.com/office/powerpoint/2010/main" val="2671488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F5B7051-51FC-4317-A701-AA23D846B89B}" type="datetimeFigureOut">
              <a:rPr lang="en-US" smtClean="0"/>
              <a:t>6/11/2021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0095BC-ED70-490D-B4D8-ED5C310B4955}" type="slidenum">
              <a:rPr lang="en-US" smtClean="0"/>
              <a:t>‹#›</a:t>
            </a:fld>
            <a:endParaRPr lang="en-US" dirty="0"/>
          </a:p>
        </p:txBody>
      </p:sp>
    </p:spTree>
    <p:extLst>
      <p:ext uri="{BB962C8B-B14F-4D97-AF65-F5344CB8AC3E}">
        <p14:creationId xmlns:p14="http://schemas.microsoft.com/office/powerpoint/2010/main" val="23369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5B7051-51FC-4317-A701-AA23D846B89B}" type="datetimeFigureOut">
              <a:rPr lang="en-US" smtClean="0"/>
              <a:t>6/11/2021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0095BC-ED70-490D-B4D8-ED5C310B4955}" type="slidenum">
              <a:rPr lang="en-US" smtClean="0"/>
              <a:t>‹#›</a:t>
            </a:fld>
            <a:endParaRPr lang="en-US" dirty="0"/>
          </a:p>
        </p:txBody>
      </p:sp>
    </p:spTree>
    <p:extLst>
      <p:ext uri="{BB962C8B-B14F-4D97-AF65-F5344CB8AC3E}">
        <p14:creationId xmlns:p14="http://schemas.microsoft.com/office/powerpoint/2010/main" val="1976438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5B7051-51FC-4317-A701-AA23D846B89B}" type="datetimeFigureOut">
              <a:rPr lang="en-US" smtClean="0"/>
              <a:t>6/11/2021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80095BC-ED70-490D-B4D8-ED5C310B4955}" type="slidenum">
              <a:rPr lang="en-US" smtClean="0"/>
              <a:t>‹#›</a:t>
            </a:fld>
            <a:endParaRPr lang="en-US" dirty="0"/>
          </a:p>
        </p:txBody>
      </p:sp>
    </p:spTree>
    <p:extLst>
      <p:ext uri="{BB962C8B-B14F-4D97-AF65-F5344CB8AC3E}">
        <p14:creationId xmlns:p14="http://schemas.microsoft.com/office/powerpoint/2010/main" val="3585096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F5B7051-51FC-4317-A701-AA23D846B89B}" type="datetimeFigureOut">
              <a:rPr lang="en-US" smtClean="0"/>
              <a:t>6/11/2021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80095BC-ED70-490D-B4D8-ED5C310B4955}" type="slidenum">
              <a:rPr lang="en-US" smtClean="0"/>
              <a:t>‹#›</a:t>
            </a:fld>
            <a:endParaRPr lang="en-US" dirty="0"/>
          </a:p>
        </p:txBody>
      </p:sp>
    </p:spTree>
    <p:extLst>
      <p:ext uri="{BB962C8B-B14F-4D97-AF65-F5344CB8AC3E}">
        <p14:creationId xmlns:p14="http://schemas.microsoft.com/office/powerpoint/2010/main" val="1165272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5B7051-51FC-4317-A701-AA23D846B89B}" type="datetimeFigureOut">
              <a:rPr lang="en-US" smtClean="0"/>
              <a:t>6/11/2021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80095BC-ED70-490D-B4D8-ED5C310B4955}" type="slidenum">
              <a:rPr lang="en-US" smtClean="0"/>
              <a:t>‹#›</a:t>
            </a:fld>
            <a:endParaRPr lang="en-US" dirty="0"/>
          </a:p>
        </p:txBody>
      </p:sp>
    </p:spTree>
    <p:extLst>
      <p:ext uri="{BB962C8B-B14F-4D97-AF65-F5344CB8AC3E}">
        <p14:creationId xmlns:p14="http://schemas.microsoft.com/office/powerpoint/2010/main" val="4221708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F5B7051-51FC-4317-A701-AA23D846B89B}" type="datetimeFigureOut">
              <a:rPr lang="en-US" smtClean="0"/>
              <a:t>6/11/2021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0095BC-ED70-490D-B4D8-ED5C310B4955}" type="slidenum">
              <a:rPr lang="en-US" smtClean="0"/>
              <a:t>‹#›</a:t>
            </a:fld>
            <a:endParaRPr lang="en-US" dirty="0"/>
          </a:p>
        </p:txBody>
      </p:sp>
    </p:spTree>
    <p:extLst>
      <p:ext uri="{BB962C8B-B14F-4D97-AF65-F5344CB8AC3E}">
        <p14:creationId xmlns:p14="http://schemas.microsoft.com/office/powerpoint/2010/main" val="2231596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F5B7051-51FC-4317-A701-AA23D846B89B}" type="datetimeFigureOut">
              <a:rPr lang="en-US" smtClean="0"/>
              <a:t>6/11/2021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0095BC-ED70-490D-B4D8-ED5C310B4955}" type="slidenum">
              <a:rPr lang="en-US" smtClean="0"/>
              <a:t>‹#›</a:t>
            </a:fld>
            <a:endParaRPr lang="en-US" dirty="0"/>
          </a:p>
        </p:txBody>
      </p:sp>
    </p:spTree>
    <p:extLst>
      <p:ext uri="{BB962C8B-B14F-4D97-AF65-F5344CB8AC3E}">
        <p14:creationId xmlns:p14="http://schemas.microsoft.com/office/powerpoint/2010/main" val="315996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5B7051-51FC-4317-A701-AA23D846B89B}" type="datetimeFigureOut">
              <a:rPr lang="en-US" smtClean="0"/>
              <a:t>6/11/2021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0095BC-ED70-490D-B4D8-ED5C310B4955}" type="slidenum">
              <a:rPr lang="en-US" smtClean="0"/>
              <a:t>‹#›</a:t>
            </a:fld>
            <a:endParaRPr lang="en-US" dirty="0"/>
          </a:p>
        </p:txBody>
      </p:sp>
    </p:spTree>
    <p:extLst>
      <p:ext uri="{BB962C8B-B14F-4D97-AF65-F5344CB8AC3E}">
        <p14:creationId xmlns:p14="http://schemas.microsoft.com/office/powerpoint/2010/main" val="10137457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tags" Target="../tags/tag49.xml"/><Relationship Id="rId18" Type="http://schemas.openxmlformats.org/officeDocument/2006/relationships/image" Target="../media/image24.png"/><Relationship Id="rId26" Type="http://schemas.openxmlformats.org/officeDocument/2006/relationships/image" Target="../media/image32.png"/><Relationship Id="rId3" Type="http://schemas.openxmlformats.org/officeDocument/2006/relationships/tags" Target="../tags/tag39.xml"/><Relationship Id="rId21" Type="http://schemas.openxmlformats.org/officeDocument/2006/relationships/image" Target="../media/image27.png"/><Relationship Id="rId7" Type="http://schemas.openxmlformats.org/officeDocument/2006/relationships/tags" Target="../tags/tag43.xml"/><Relationship Id="rId12" Type="http://schemas.openxmlformats.org/officeDocument/2006/relationships/tags" Target="../tags/tag48.xml"/><Relationship Id="rId17" Type="http://schemas.openxmlformats.org/officeDocument/2006/relationships/image" Target="../media/image23.png"/><Relationship Id="rId25" Type="http://schemas.openxmlformats.org/officeDocument/2006/relationships/image" Target="../media/image31.png"/><Relationship Id="rId2" Type="http://schemas.openxmlformats.org/officeDocument/2006/relationships/tags" Target="../tags/tag38.xml"/><Relationship Id="rId16" Type="http://schemas.openxmlformats.org/officeDocument/2006/relationships/slideLayout" Target="../slideLayouts/slideLayout4.xml"/><Relationship Id="rId20" Type="http://schemas.openxmlformats.org/officeDocument/2006/relationships/image" Target="../media/image26.png"/><Relationship Id="rId29" Type="http://schemas.openxmlformats.org/officeDocument/2006/relationships/image" Target="../media/image35.png"/><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tags" Target="../tags/tag47.xml"/><Relationship Id="rId24" Type="http://schemas.openxmlformats.org/officeDocument/2006/relationships/image" Target="../media/image30.png"/><Relationship Id="rId5" Type="http://schemas.openxmlformats.org/officeDocument/2006/relationships/tags" Target="../tags/tag41.xml"/><Relationship Id="rId15" Type="http://schemas.openxmlformats.org/officeDocument/2006/relationships/tags" Target="../tags/tag51.xml"/><Relationship Id="rId23" Type="http://schemas.openxmlformats.org/officeDocument/2006/relationships/image" Target="../media/image29.png"/><Relationship Id="rId28" Type="http://schemas.openxmlformats.org/officeDocument/2006/relationships/image" Target="../media/image34.png"/><Relationship Id="rId10" Type="http://schemas.openxmlformats.org/officeDocument/2006/relationships/tags" Target="../tags/tag46.xml"/><Relationship Id="rId19" Type="http://schemas.openxmlformats.org/officeDocument/2006/relationships/image" Target="../media/image25.png"/><Relationship Id="rId31" Type="http://schemas.openxmlformats.org/officeDocument/2006/relationships/image" Target="../media/image37.png"/><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tags" Target="../tags/tag50.xml"/><Relationship Id="rId22" Type="http://schemas.openxmlformats.org/officeDocument/2006/relationships/image" Target="../media/image28.png"/><Relationship Id="rId27" Type="http://schemas.openxmlformats.org/officeDocument/2006/relationships/image" Target="../media/image33.png"/><Relationship Id="rId30"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tags" Target="../tags/tag64.xml"/><Relationship Id="rId18" Type="http://schemas.openxmlformats.org/officeDocument/2006/relationships/image" Target="../media/image38.png"/><Relationship Id="rId26" Type="http://schemas.openxmlformats.org/officeDocument/2006/relationships/image" Target="../media/image30.png"/><Relationship Id="rId3" Type="http://schemas.openxmlformats.org/officeDocument/2006/relationships/tags" Target="../tags/tag54.xml"/><Relationship Id="rId21" Type="http://schemas.openxmlformats.org/officeDocument/2006/relationships/image" Target="../media/image25.png"/><Relationship Id="rId7" Type="http://schemas.openxmlformats.org/officeDocument/2006/relationships/tags" Target="../tags/tag58.xml"/><Relationship Id="rId12" Type="http://schemas.openxmlformats.org/officeDocument/2006/relationships/tags" Target="../tags/tag63.xml"/><Relationship Id="rId17" Type="http://schemas.openxmlformats.org/officeDocument/2006/relationships/slideLayout" Target="../slideLayouts/slideLayout4.xml"/><Relationship Id="rId25" Type="http://schemas.openxmlformats.org/officeDocument/2006/relationships/image" Target="../media/image29.png"/><Relationship Id="rId2" Type="http://schemas.openxmlformats.org/officeDocument/2006/relationships/tags" Target="../tags/tag53.xml"/><Relationship Id="rId16" Type="http://schemas.openxmlformats.org/officeDocument/2006/relationships/tags" Target="../tags/tag67.xml"/><Relationship Id="rId20" Type="http://schemas.openxmlformats.org/officeDocument/2006/relationships/image" Target="../media/image24.png"/><Relationship Id="rId29" Type="http://schemas.openxmlformats.org/officeDocument/2006/relationships/image" Target="../media/image33.png"/><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tags" Target="../tags/tag62.xml"/><Relationship Id="rId24" Type="http://schemas.openxmlformats.org/officeDocument/2006/relationships/image" Target="../media/image28.png"/><Relationship Id="rId32" Type="http://schemas.openxmlformats.org/officeDocument/2006/relationships/image" Target="../media/image39.png"/><Relationship Id="rId5" Type="http://schemas.openxmlformats.org/officeDocument/2006/relationships/tags" Target="../tags/tag56.xml"/><Relationship Id="rId15" Type="http://schemas.openxmlformats.org/officeDocument/2006/relationships/tags" Target="../tags/tag66.xml"/><Relationship Id="rId23" Type="http://schemas.openxmlformats.org/officeDocument/2006/relationships/image" Target="../media/image27.png"/><Relationship Id="rId28" Type="http://schemas.openxmlformats.org/officeDocument/2006/relationships/image" Target="../media/image32.png"/><Relationship Id="rId10" Type="http://schemas.openxmlformats.org/officeDocument/2006/relationships/tags" Target="../tags/tag61.xml"/><Relationship Id="rId19" Type="http://schemas.openxmlformats.org/officeDocument/2006/relationships/image" Target="../media/image23.png"/><Relationship Id="rId31" Type="http://schemas.openxmlformats.org/officeDocument/2006/relationships/image" Target="../media/image35.png"/><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tags" Target="../tags/tag65.xml"/><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4.xml"/><Relationship Id="rId1" Type="http://schemas.openxmlformats.org/officeDocument/2006/relationships/tags" Target="../tags/tag68.xml"/></Relationships>
</file>

<file path=ppt/slides/_rels/slide13.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image" Target="../media/image43.pn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image" Target="../media/image46.pn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image" Target="../media/image48.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image" Target="../media/image50.pn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image" Target="../media/image53.pn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image" Target="../media/image56.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image" Target="../media/image8.png"/><Relationship Id="rId26" Type="http://schemas.openxmlformats.org/officeDocument/2006/relationships/image" Target="../media/image16.png"/><Relationship Id="rId3" Type="http://schemas.openxmlformats.org/officeDocument/2006/relationships/tags" Target="../tags/tag5.xml"/><Relationship Id="rId21" Type="http://schemas.openxmlformats.org/officeDocument/2006/relationships/image" Target="../media/image11.png"/><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image" Target="../media/image7.png"/><Relationship Id="rId25" Type="http://schemas.openxmlformats.org/officeDocument/2006/relationships/image" Target="../media/image15.png"/><Relationship Id="rId2" Type="http://schemas.openxmlformats.org/officeDocument/2006/relationships/tags" Target="../tags/tag4.xml"/><Relationship Id="rId16" Type="http://schemas.openxmlformats.org/officeDocument/2006/relationships/image" Target="../media/image6.png"/><Relationship Id="rId20" Type="http://schemas.openxmlformats.org/officeDocument/2006/relationships/image" Target="../media/image10.png"/><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image" Target="../media/image14.png"/><Relationship Id="rId5" Type="http://schemas.openxmlformats.org/officeDocument/2006/relationships/tags" Target="../tags/tag7.xml"/><Relationship Id="rId15" Type="http://schemas.openxmlformats.org/officeDocument/2006/relationships/slideLayout" Target="../slideLayouts/slideLayout1.xml"/><Relationship Id="rId23" Type="http://schemas.openxmlformats.org/officeDocument/2006/relationships/image" Target="../media/image13.png"/><Relationship Id="rId10" Type="http://schemas.openxmlformats.org/officeDocument/2006/relationships/tags" Target="../tags/tag12.xml"/><Relationship Id="rId19" Type="http://schemas.openxmlformats.org/officeDocument/2006/relationships/image" Target="../media/image9.png"/><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image" Target="../media/image12.png"/></Relationships>
</file>

<file path=ppt/slides/_rels/slide9.xml.rels><?xml version="1.0" encoding="UTF-8" standalone="yes"?>
<Relationships xmlns="http://schemas.openxmlformats.org/package/2006/relationships"><Relationship Id="rId13" Type="http://schemas.openxmlformats.org/officeDocument/2006/relationships/tags" Target="../tags/tag29.xml"/><Relationship Id="rId18" Type="http://schemas.openxmlformats.org/officeDocument/2006/relationships/tags" Target="../tags/tag34.xml"/><Relationship Id="rId26" Type="http://schemas.openxmlformats.org/officeDocument/2006/relationships/image" Target="../media/image10.png"/><Relationship Id="rId21" Type="http://schemas.openxmlformats.org/officeDocument/2006/relationships/slideLayout" Target="../slideLayouts/slideLayout1.xml"/><Relationship Id="rId34" Type="http://schemas.openxmlformats.org/officeDocument/2006/relationships/image" Target="../media/image14.png"/><Relationship Id="rId7" Type="http://schemas.openxmlformats.org/officeDocument/2006/relationships/tags" Target="../tags/tag23.xml"/><Relationship Id="rId12" Type="http://schemas.openxmlformats.org/officeDocument/2006/relationships/tags" Target="../tags/tag28.xml"/><Relationship Id="rId17" Type="http://schemas.openxmlformats.org/officeDocument/2006/relationships/tags" Target="../tags/tag33.xml"/><Relationship Id="rId25" Type="http://schemas.openxmlformats.org/officeDocument/2006/relationships/image" Target="../media/image9.png"/><Relationship Id="rId33" Type="http://schemas.openxmlformats.org/officeDocument/2006/relationships/image" Target="../media/image20.png"/><Relationship Id="rId38" Type="http://schemas.openxmlformats.org/officeDocument/2006/relationships/image" Target="../media/image16.png"/><Relationship Id="rId2" Type="http://schemas.openxmlformats.org/officeDocument/2006/relationships/tags" Target="../tags/tag18.xml"/><Relationship Id="rId16" Type="http://schemas.openxmlformats.org/officeDocument/2006/relationships/tags" Target="../tags/tag32.xml"/><Relationship Id="rId20" Type="http://schemas.openxmlformats.org/officeDocument/2006/relationships/tags" Target="../tags/tag36.xml"/><Relationship Id="rId29" Type="http://schemas.openxmlformats.org/officeDocument/2006/relationships/image" Target="../media/image18.png"/><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tags" Target="../tags/tag27.xml"/><Relationship Id="rId24" Type="http://schemas.openxmlformats.org/officeDocument/2006/relationships/image" Target="../media/image8.png"/><Relationship Id="rId32" Type="http://schemas.openxmlformats.org/officeDocument/2006/relationships/image" Target="../media/image19.png"/><Relationship Id="rId37" Type="http://schemas.openxmlformats.org/officeDocument/2006/relationships/image" Target="../media/image15.png"/><Relationship Id="rId5" Type="http://schemas.openxmlformats.org/officeDocument/2006/relationships/tags" Target="../tags/tag21.xml"/><Relationship Id="rId15" Type="http://schemas.openxmlformats.org/officeDocument/2006/relationships/tags" Target="../tags/tag31.xml"/><Relationship Id="rId23" Type="http://schemas.openxmlformats.org/officeDocument/2006/relationships/image" Target="../media/image7.png"/><Relationship Id="rId28" Type="http://schemas.openxmlformats.org/officeDocument/2006/relationships/image" Target="../media/image17.png"/><Relationship Id="rId36" Type="http://schemas.openxmlformats.org/officeDocument/2006/relationships/image" Target="../media/image22.png"/><Relationship Id="rId10" Type="http://schemas.openxmlformats.org/officeDocument/2006/relationships/tags" Target="../tags/tag26.xml"/><Relationship Id="rId19" Type="http://schemas.openxmlformats.org/officeDocument/2006/relationships/tags" Target="../tags/tag35.xml"/><Relationship Id="rId31" Type="http://schemas.openxmlformats.org/officeDocument/2006/relationships/image" Target="../media/image13.png"/><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tags" Target="../tags/tag30.xml"/><Relationship Id="rId22" Type="http://schemas.openxmlformats.org/officeDocument/2006/relationships/image" Target="../media/image6.png"/><Relationship Id="rId27" Type="http://schemas.openxmlformats.org/officeDocument/2006/relationships/image" Target="../media/image11.png"/><Relationship Id="rId30" Type="http://schemas.openxmlformats.org/officeDocument/2006/relationships/image" Target="../media/image12.png"/><Relationship Id="rId35" Type="http://schemas.openxmlformats.org/officeDocument/2006/relationships/image" Target="../media/image21.png"/><Relationship Id="rId8" Type="http://schemas.openxmlformats.org/officeDocument/2006/relationships/tags" Target="../tags/tag24.xml"/><Relationship Id="rId3"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7" y="-63222"/>
            <a:ext cx="9699916" cy="6984444"/>
          </a:xfrm>
          <a:prstGeom prst="rect">
            <a:avLst/>
          </a:prstGeom>
        </p:spPr>
      </p:pic>
      <p:sp>
        <p:nvSpPr>
          <p:cNvPr id="2" name="Title 1"/>
          <p:cNvSpPr>
            <a:spLocks noGrp="1"/>
          </p:cNvSpPr>
          <p:nvPr>
            <p:ph type="ctrTitle"/>
          </p:nvPr>
        </p:nvSpPr>
        <p:spPr>
          <a:xfrm>
            <a:off x="77002" y="0"/>
            <a:ext cx="4781349" cy="3769845"/>
          </a:xfrm>
        </p:spPr>
        <p:txBody>
          <a:bodyPr>
            <a:normAutofit fontScale="90000"/>
          </a:bodyPr>
          <a:lstStyle/>
          <a:p>
            <a:pPr algn="l"/>
            <a:r>
              <a:rPr lang="en-US" dirty="0" smtClean="0">
                <a:solidFill>
                  <a:srgbClr val="00B0F0"/>
                </a:solidFill>
              </a:rPr>
              <a:t>Value Capture </a:t>
            </a:r>
            <a:r>
              <a:rPr lang="en-US" dirty="0" smtClean="0">
                <a:solidFill>
                  <a:schemeClr val="bg1"/>
                </a:solidFill>
              </a:rPr>
              <a:t/>
            </a:r>
            <a:br>
              <a:rPr lang="en-US" dirty="0" smtClean="0">
                <a:solidFill>
                  <a:schemeClr val="bg1"/>
                </a:solidFill>
              </a:rPr>
            </a:br>
            <a:r>
              <a:rPr lang="en-US" dirty="0" smtClean="0">
                <a:solidFill>
                  <a:schemeClr val="bg1"/>
                </a:solidFill>
              </a:rPr>
              <a:t>in the Face of </a:t>
            </a:r>
            <a:r>
              <a:rPr lang="en-US" dirty="0" smtClean="0">
                <a:solidFill>
                  <a:srgbClr val="FFC000"/>
                </a:solidFill>
              </a:rPr>
              <a:t>Known</a:t>
            </a:r>
            <a:r>
              <a:rPr lang="en-US" dirty="0" smtClean="0">
                <a:solidFill>
                  <a:schemeClr val="bg1"/>
                </a:solidFill>
              </a:rPr>
              <a:t> and </a:t>
            </a:r>
            <a:r>
              <a:rPr lang="en-US" dirty="0" smtClean="0">
                <a:solidFill>
                  <a:srgbClr val="FF0000"/>
                </a:solidFill>
              </a:rPr>
              <a:t>Unknown</a:t>
            </a:r>
            <a:r>
              <a:rPr lang="en-US" dirty="0" smtClean="0">
                <a:solidFill>
                  <a:schemeClr val="bg1"/>
                </a:solidFill>
              </a:rPr>
              <a:t> </a:t>
            </a:r>
            <a:r>
              <a:rPr lang="en-US" dirty="0" smtClean="0">
                <a:solidFill>
                  <a:srgbClr val="7030A0"/>
                </a:solidFill>
              </a:rPr>
              <a:t>Unknowns</a:t>
            </a:r>
            <a:endParaRPr lang="en-US" dirty="0">
              <a:solidFill>
                <a:srgbClr val="7030A0"/>
              </a:solidFill>
            </a:endParaRPr>
          </a:p>
        </p:txBody>
      </p:sp>
      <p:sp>
        <p:nvSpPr>
          <p:cNvPr id="3" name="Subtitle 2"/>
          <p:cNvSpPr>
            <a:spLocks noGrp="1"/>
          </p:cNvSpPr>
          <p:nvPr>
            <p:ph type="subTitle" idx="1"/>
          </p:nvPr>
        </p:nvSpPr>
        <p:spPr>
          <a:xfrm>
            <a:off x="5688531" y="3087087"/>
            <a:ext cx="3756259" cy="3770913"/>
          </a:xfrm>
        </p:spPr>
        <p:txBody>
          <a:bodyPr>
            <a:noAutofit/>
          </a:bodyPr>
          <a:lstStyle/>
          <a:p>
            <a:pPr algn="l"/>
            <a:r>
              <a:rPr lang="en-US" dirty="0" smtClean="0">
                <a:solidFill>
                  <a:srgbClr val="FFC000"/>
                </a:solidFill>
              </a:rPr>
              <a:t>Kevin Bryan </a:t>
            </a:r>
            <a:r>
              <a:rPr lang="en-US" dirty="0" smtClean="0">
                <a:solidFill>
                  <a:srgbClr val="FFFF00"/>
                </a:solidFill>
              </a:rPr>
              <a:t>– </a:t>
            </a:r>
            <a:r>
              <a:rPr lang="en-US" dirty="0" err="1" smtClean="0">
                <a:solidFill>
                  <a:srgbClr val="FFFF00"/>
                </a:solidFill>
              </a:rPr>
              <a:t>Rotman</a:t>
            </a:r>
            <a:r>
              <a:rPr lang="en-US" dirty="0" smtClean="0">
                <a:solidFill>
                  <a:srgbClr val="FFFF00"/>
                </a:solidFill>
              </a:rPr>
              <a:t> School of Management, University of Toronto</a:t>
            </a:r>
          </a:p>
          <a:p>
            <a:pPr algn="l"/>
            <a:r>
              <a:rPr lang="en-US" dirty="0" smtClean="0">
                <a:solidFill>
                  <a:srgbClr val="FFC000"/>
                </a:solidFill>
              </a:rPr>
              <a:t>Michael Ryall</a:t>
            </a:r>
            <a:r>
              <a:rPr lang="en-US" dirty="0" smtClean="0">
                <a:solidFill>
                  <a:srgbClr val="FFFF00"/>
                </a:solidFill>
              </a:rPr>
              <a:t> – </a:t>
            </a:r>
            <a:r>
              <a:rPr lang="en-US" dirty="0" err="1" smtClean="0">
                <a:solidFill>
                  <a:srgbClr val="FFFF00"/>
                </a:solidFill>
              </a:rPr>
              <a:t>Rotman</a:t>
            </a:r>
            <a:r>
              <a:rPr lang="en-US" dirty="0" smtClean="0">
                <a:solidFill>
                  <a:srgbClr val="FFFF00"/>
                </a:solidFill>
              </a:rPr>
              <a:t> School of Management, University of Toronto</a:t>
            </a:r>
          </a:p>
          <a:p>
            <a:pPr algn="l"/>
            <a:r>
              <a:rPr lang="en-US" dirty="0" smtClean="0">
                <a:solidFill>
                  <a:srgbClr val="FFC000"/>
                </a:solidFill>
              </a:rPr>
              <a:t>Burkhard C. Schipper </a:t>
            </a:r>
            <a:r>
              <a:rPr lang="en-US" dirty="0" smtClean="0">
                <a:solidFill>
                  <a:srgbClr val="FFFF00"/>
                </a:solidFill>
              </a:rPr>
              <a:t>– Department of Economics, University of California, Davis</a:t>
            </a:r>
            <a:endParaRPr lang="en-US" dirty="0">
              <a:solidFill>
                <a:srgbClr val="FFFF00"/>
              </a:solidFill>
            </a:endParaRPr>
          </a:p>
        </p:txBody>
      </p:sp>
    </p:spTree>
    <p:extLst>
      <p:ext uri="{BB962C8B-B14F-4D97-AF65-F5344CB8AC3E}">
        <p14:creationId xmlns:p14="http://schemas.microsoft.com/office/powerpoint/2010/main" val="3958597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 y="0"/>
            <a:ext cx="3327333" cy="1325563"/>
          </a:xfrm>
        </p:spPr>
        <p:txBody>
          <a:bodyPr>
            <a:normAutofit/>
          </a:bodyPr>
          <a:lstStyle/>
          <a:p>
            <a:r>
              <a:rPr lang="en-US" sz="3200" dirty="0" smtClean="0">
                <a:solidFill>
                  <a:srgbClr val="0070C0"/>
                </a:solidFill>
                <a:latin typeface="+mn-lt"/>
              </a:rPr>
              <a:t>General Model:</a:t>
            </a:r>
            <a:endParaRPr lang="en-US" sz="3200" dirty="0">
              <a:latin typeface="+mn-lt"/>
            </a:endParaRPr>
          </a:p>
        </p:txBody>
      </p:sp>
      <p:pic>
        <p:nvPicPr>
          <p:cNvPr id="15" name="Picture 14"/>
          <p:cNvPicPr>
            <a:picLocks noChangeAspect="1"/>
          </p:cNvPicPr>
          <p:nvPr>
            <p:custDataLst>
              <p:tags r:id="rId1"/>
            </p:custDataLst>
          </p:nvPr>
        </p:nvPicPr>
        <p:blipFill>
          <a:blip r:embed="rId17" cstate="print">
            <a:extLst>
              <a:ext uri="{28A0092B-C50C-407E-A947-70E740481C1C}">
                <a14:useLocalDpi xmlns:a14="http://schemas.microsoft.com/office/drawing/2010/main" val="0"/>
              </a:ext>
            </a:extLst>
          </a:blip>
          <a:stretch>
            <a:fillRect/>
          </a:stretch>
        </p:blipFill>
        <p:spPr>
          <a:xfrm>
            <a:off x="4455428" y="1144337"/>
            <a:ext cx="352001" cy="231619"/>
          </a:xfrm>
          <a:prstGeom prst="rect">
            <a:avLst/>
          </a:prstGeom>
        </p:spPr>
      </p:pic>
      <p:pic>
        <p:nvPicPr>
          <p:cNvPr id="16" name="Picture 15"/>
          <p:cNvPicPr>
            <a:picLocks noChangeAspect="1"/>
          </p:cNvPicPr>
          <p:nvPr>
            <p:custDataLst>
              <p:tags r:id="rId2"/>
            </p:custDataLst>
          </p:nvPr>
        </p:nvPicPr>
        <p:blipFill>
          <a:blip r:embed="rId18" cstate="print">
            <a:extLst>
              <a:ext uri="{28A0092B-C50C-407E-A947-70E740481C1C}">
                <a14:useLocalDpi xmlns:a14="http://schemas.microsoft.com/office/drawing/2010/main" val="0"/>
              </a:ext>
            </a:extLst>
          </a:blip>
          <a:stretch>
            <a:fillRect/>
          </a:stretch>
        </p:blipFill>
        <p:spPr>
          <a:xfrm>
            <a:off x="5406727" y="1181234"/>
            <a:ext cx="594288" cy="231619"/>
          </a:xfrm>
          <a:prstGeom prst="rect">
            <a:avLst/>
          </a:prstGeom>
        </p:spPr>
      </p:pic>
      <p:cxnSp>
        <p:nvCxnSpPr>
          <p:cNvPr id="17" name="Straight Connector 16"/>
          <p:cNvCxnSpPr/>
          <p:nvPr/>
        </p:nvCxnSpPr>
        <p:spPr>
          <a:xfrm>
            <a:off x="3747005" y="3448451"/>
            <a:ext cx="2157412" cy="212883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747005" y="1233888"/>
            <a:ext cx="533399" cy="220980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3756530" y="1214839"/>
            <a:ext cx="1466851" cy="222885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509005" y="1224364"/>
            <a:ext cx="1714500" cy="22050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513767" y="1233889"/>
            <a:ext cx="2657476" cy="219075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289930" y="1248176"/>
            <a:ext cx="3109912" cy="219075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232905" y="1224364"/>
            <a:ext cx="2933700" cy="22050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223505" y="1224364"/>
            <a:ext cx="1181100" cy="221456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180767" y="1238651"/>
            <a:ext cx="990600" cy="219551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513767" y="3434164"/>
            <a:ext cx="1390650" cy="213836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909180" y="3448451"/>
            <a:ext cx="1495425" cy="212883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5909180" y="3434164"/>
            <a:ext cx="2262187" cy="214312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3694617" y="343301"/>
            <a:ext cx="4572000" cy="1828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0" name="TextBox 29"/>
          <p:cNvSpPr txBox="1"/>
          <p:nvPr/>
        </p:nvSpPr>
        <p:spPr>
          <a:xfrm>
            <a:off x="4100205" y="982701"/>
            <a:ext cx="401072" cy="523220"/>
          </a:xfrm>
          <a:prstGeom prst="rect">
            <a:avLst/>
          </a:prstGeom>
          <a:noFill/>
          <a:ln>
            <a:noFill/>
            <a:prstDash val="dash"/>
          </a:ln>
        </p:spPr>
        <p:txBody>
          <a:bodyPr wrap="none" rtlCol="0">
            <a:spAutoFit/>
          </a:bodyPr>
          <a:lstStyle/>
          <a:p>
            <a:r>
              <a:rPr lang="en-US" sz="2800" dirty="0" smtClean="0"/>
              <a:t>●</a:t>
            </a:r>
            <a:endParaRPr lang="en-US" sz="2800" baseline="-25000" dirty="0"/>
          </a:p>
        </p:txBody>
      </p:sp>
      <p:sp>
        <p:nvSpPr>
          <p:cNvPr id="31" name="TextBox 30"/>
          <p:cNvSpPr txBox="1"/>
          <p:nvPr/>
        </p:nvSpPr>
        <p:spPr>
          <a:xfrm>
            <a:off x="6991550" y="983019"/>
            <a:ext cx="401072" cy="523220"/>
          </a:xfrm>
          <a:prstGeom prst="rect">
            <a:avLst/>
          </a:prstGeom>
          <a:noFill/>
          <a:ln>
            <a:noFill/>
            <a:prstDash val="dash"/>
          </a:ln>
        </p:spPr>
        <p:txBody>
          <a:bodyPr wrap="none" rtlCol="0">
            <a:spAutoFit/>
          </a:bodyPr>
          <a:lstStyle/>
          <a:p>
            <a:r>
              <a:rPr lang="en-US" sz="2800" dirty="0" smtClean="0"/>
              <a:t>●</a:t>
            </a:r>
            <a:endParaRPr lang="en-US" sz="2800" baseline="-25000" dirty="0"/>
          </a:p>
        </p:txBody>
      </p:sp>
      <p:sp>
        <p:nvSpPr>
          <p:cNvPr id="32" name="TextBox 31"/>
          <p:cNvSpPr txBox="1"/>
          <p:nvPr/>
        </p:nvSpPr>
        <p:spPr>
          <a:xfrm>
            <a:off x="6049792" y="971351"/>
            <a:ext cx="401072" cy="523220"/>
          </a:xfrm>
          <a:prstGeom prst="rect">
            <a:avLst/>
          </a:prstGeom>
          <a:noFill/>
          <a:ln>
            <a:noFill/>
            <a:prstDash val="dash"/>
          </a:ln>
        </p:spPr>
        <p:txBody>
          <a:bodyPr wrap="none" rtlCol="0">
            <a:spAutoFit/>
          </a:bodyPr>
          <a:lstStyle/>
          <a:p>
            <a:r>
              <a:rPr lang="en-US" sz="2800" dirty="0" smtClean="0"/>
              <a:t>●</a:t>
            </a:r>
            <a:endParaRPr lang="en-US" sz="2800" baseline="-25000" dirty="0"/>
          </a:p>
        </p:txBody>
      </p:sp>
      <p:sp>
        <p:nvSpPr>
          <p:cNvPr id="33" name="TextBox 32"/>
          <p:cNvSpPr txBox="1"/>
          <p:nvPr/>
        </p:nvSpPr>
        <p:spPr>
          <a:xfrm>
            <a:off x="5059192" y="971351"/>
            <a:ext cx="401072" cy="523220"/>
          </a:xfrm>
          <a:prstGeom prst="rect">
            <a:avLst/>
          </a:prstGeom>
          <a:noFill/>
          <a:ln>
            <a:noFill/>
            <a:prstDash val="dash"/>
          </a:ln>
        </p:spPr>
        <p:txBody>
          <a:bodyPr wrap="none" rtlCol="0">
            <a:spAutoFit/>
          </a:bodyPr>
          <a:lstStyle/>
          <a:p>
            <a:r>
              <a:rPr lang="en-US" sz="2800" dirty="0" smtClean="0"/>
              <a:t>●</a:t>
            </a:r>
            <a:endParaRPr lang="en-US" sz="2800" baseline="-25000" dirty="0"/>
          </a:p>
        </p:txBody>
      </p:sp>
      <p:sp>
        <p:nvSpPr>
          <p:cNvPr id="34" name="Oval 33"/>
          <p:cNvSpPr/>
          <p:nvPr/>
        </p:nvSpPr>
        <p:spPr>
          <a:xfrm>
            <a:off x="3008817" y="2553101"/>
            <a:ext cx="2286000" cy="1828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5" name="TextBox 34"/>
          <p:cNvSpPr txBox="1"/>
          <p:nvPr/>
        </p:nvSpPr>
        <p:spPr>
          <a:xfrm>
            <a:off x="3564783" y="3192819"/>
            <a:ext cx="401072" cy="523220"/>
          </a:xfrm>
          <a:prstGeom prst="rect">
            <a:avLst/>
          </a:prstGeom>
          <a:noFill/>
          <a:ln>
            <a:noFill/>
            <a:prstDash val="dash"/>
          </a:ln>
        </p:spPr>
        <p:txBody>
          <a:bodyPr wrap="none" rtlCol="0">
            <a:spAutoFit/>
          </a:bodyPr>
          <a:lstStyle/>
          <a:p>
            <a:r>
              <a:rPr lang="en-US" sz="2800" dirty="0" smtClean="0"/>
              <a:t>●</a:t>
            </a:r>
            <a:endParaRPr lang="en-US" sz="2800" baseline="-25000" dirty="0"/>
          </a:p>
        </p:txBody>
      </p:sp>
      <p:sp>
        <p:nvSpPr>
          <p:cNvPr id="36" name="TextBox 35"/>
          <p:cNvSpPr txBox="1"/>
          <p:nvPr/>
        </p:nvSpPr>
        <p:spPr>
          <a:xfrm>
            <a:off x="4352445" y="3190775"/>
            <a:ext cx="401072" cy="523220"/>
          </a:xfrm>
          <a:prstGeom prst="rect">
            <a:avLst/>
          </a:prstGeom>
          <a:noFill/>
          <a:ln>
            <a:noFill/>
            <a:prstDash val="dash"/>
          </a:ln>
        </p:spPr>
        <p:txBody>
          <a:bodyPr wrap="none" rtlCol="0">
            <a:spAutoFit/>
          </a:bodyPr>
          <a:lstStyle/>
          <a:p>
            <a:r>
              <a:rPr lang="en-US" sz="2800" dirty="0" smtClean="0"/>
              <a:t>●</a:t>
            </a:r>
            <a:endParaRPr lang="en-US" sz="2800" baseline="-25000" dirty="0"/>
          </a:p>
        </p:txBody>
      </p:sp>
      <p:sp>
        <p:nvSpPr>
          <p:cNvPr id="37" name="Oval 36"/>
          <p:cNvSpPr/>
          <p:nvPr/>
        </p:nvSpPr>
        <p:spPr>
          <a:xfrm>
            <a:off x="6666417" y="2553101"/>
            <a:ext cx="2286000" cy="1828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8" name="TextBox 37"/>
          <p:cNvSpPr txBox="1"/>
          <p:nvPr/>
        </p:nvSpPr>
        <p:spPr>
          <a:xfrm>
            <a:off x="7232008" y="3183194"/>
            <a:ext cx="401072" cy="523220"/>
          </a:xfrm>
          <a:prstGeom prst="rect">
            <a:avLst/>
          </a:prstGeom>
          <a:noFill/>
          <a:ln>
            <a:noFill/>
            <a:prstDash val="dash"/>
          </a:ln>
        </p:spPr>
        <p:txBody>
          <a:bodyPr wrap="none" rtlCol="0">
            <a:spAutoFit/>
          </a:bodyPr>
          <a:lstStyle/>
          <a:p>
            <a:r>
              <a:rPr lang="en-US" sz="2800" dirty="0" smtClean="0"/>
              <a:t>●</a:t>
            </a:r>
            <a:endParaRPr lang="en-US" sz="2800" baseline="-25000" dirty="0"/>
          </a:p>
        </p:txBody>
      </p:sp>
      <p:sp>
        <p:nvSpPr>
          <p:cNvPr id="39" name="TextBox 38"/>
          <p:cNvSpPr txBox="1"/>
          <p:nvPr/>
        </p:nvSpPr>
        <p:spPr>
          <a:xfrm>
            <a:off x="8000420" y="3181151"/>
            <a:ext cx="401072" cy="523220"/>
          </a:xfrm>
          <a:prstGeom prst="rect">
            <a:avLst/>
          </a:prstGeom>
          <a:noFill/>
          <a:ln>
            <a:noFill/>
            <a:prstDash val="dash"/>
          </a:ln>
        </p:spPr>
        <p:txBody>
          <a:bodyPr wrap="none" rtlCol="0">
            <a:spAutoFit/>
          </a:bodyPr>
          <a:lstStyle/>
          <a:p>
            <a:r>
              <a:rPr lang="en-US" sz="2800" dirty="0" smtClean="0"/>
              <a:t>●</a:t>
            </a:r>
            <a:endParaRPr lang="en-US" sz="2800" baseline="-25000" dirty="0"/>
          </a:p>
        </p:txBody>
      </p:sp>
      <p:sp>
        <p:nvSpPr>
          <p:cNvPr id="40" name="Oval 39"/>
          <p:cNvSpPr/>
          <p:nvPr/>
        </p:nvSpPr>
        <p:spPr>
          <a:xfrm>
            <a:off x="4837617" y="4686701"/>
            <a:ext cx="2286000" cy="1828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1" name="TextBox 40"/>
          <p:cNvSpPr txBox="1"/>
          <p:nvPr/>
        </p:nvSpPr>
        <p:spPr>
          <a:xfrm>
            <a:off x="5742392" y="5326419"/>
            <a:ext cx="401072" cy="523220"/>
          </a:xfrm>
          <a:prstGeom prst="rect">
            <a:avLst/>
          </a:prstGeom>
          <a:noFill/>
          <a:ln>
            <a:noFill/>
            <a:prstDash val="dash"/>
          </a:ln>
        </p:spPr>
        <p:txBody>
          <a:bodyPr wrap="none" rtlCol="0">
            <a:spAutoFit/>
          </a:bodyPr>
          <a:lstStyle/>
          <a:p>
            <a:r>
              <a:rPr lang="en-US" sz="2800" dirty="0" smtClean="0"/>
              <a:t>●</a:t>
            </a:r>
            <a:endParaRPr lang="en-US" sz="2800" dirty="0"/>
          </a:p>
        </p:txBody>
      </p:sp>
      <p:pic>
        <p:nvPicPr>
          <p:cNvPr id="42" name="Picture 41"/>
          <p:cNvPicPr>
            <a:picLocks noChangeAspect="1"/>
          </p:cNvPicPr>
          <p:nvPr>
            <p:custDataLst>
              <p:tags r:id="rId3"/>
            </p:custDataLst>
          </p:nvPr>
        </p:nvPicPr>
        <p:blipFill>
          <a:blip r:embed="rId19" cstate="print">
            <a:extLst>
              <a:ext uri="{28A0092B-C50C-407E-A947-70E740481C1C}">
                <a14:useLocalDpi xmlns:a14="http://schemas.microsoft.com/office/drawing/2010/main" val="0"/>
              </a:ext>
            </a:extLst>
          </a:blip>
          <a:stretch>
            <a:fillRect/>
          </a:stretch>
        </p:blipFill>
        <p:spPr>
          <a:xfrm>
            <a:off x="6829660" y="6300270"/>
            <a:ext cx="315430" cy="342857"/>
          </a:xfrm>
          <a:prstGeom prst="rect">
            <a:avLst/>
          </a:prstGeom>
        </p:spPr>
      </p:pic>
      <p:pic>
        <p:nvPicPr>
          <p:cNvPr id="43" name="Picture 42"/>
          <p:cNvPicPr>
            <a:picLocks noChangeAspect="1"/>
          </p:cNvPicPr>
          <p:nvPr>
            <p:custDataLst>
              <p:tags r:id="rId4"/>
            </p:custDataLst>
          </p:nvPr>
        </p:nvPicPr>
        <p:blipFill>
          <a:blip r:embed="rId20" cstate="print">
            <a:extLst>
              <a:ext uri="{28A0092B-C50C-407E-A947-70E740481C1C}">
                <a14:useLocalDpi xmlns:a14="http://schemas.microsoft.com/office/drawing/2010/main" val="0"/>
              </a:ext>
            </a:extLst>
          </a:blip>
          <a:stretch>
            <a:fillRect/>
          </a:stretch>
        </p:blipFill>
        <p:spPr>
          <a:xfrm>
            <a:off x="8541353" y="4277360"/>
            <a:ext cx="315430" cy="364190"/>
          </a:xfrm>
          <a:prstGeom prst="rect">
            <a:avLst/>
          </a:prstGeom>
        </p:spPr>
      </p:pic>
      <p:pic>
        <p:nvPicPr>
          <p:cNvPr id="44" name="Picture 43"/>
          <p:cNvPicPr>
            <a:picLocks noChangeAspect="1"/>
          </p:cNvPicPr>
          <p:nvPr>
            <p:custDataLst>
              <p:tags r:id="rId5"/>
            </p:custDataLst>
          </p:nvPr>
        </p:nvPicPr>
        <p:blipFill>
          <a:blip r:embed="rId21" cstate="print">
            <a:extLst>
              <a:ext uri="{28A0092B-C50C-407E-A947-70E740481C1C}">
                <a14:useLocalDpi xmlns:a14="http://schemas.microsoft.com/office/drawing/2010/main" val="0"/>
              </a:ext>
            </a:extLst>
          </a:blip>
          <a:stretch>
            <a:fillRect/>
          </a:stretch>
        </p:blipFill>
        <p:spPr>
          <a:xfrm>
            <a:off x="3120725" y="4295006"/>
            <a:ext cx="326096" cy="364190"/>
          </a:xfrm>
          <a:prstGeom prst="rect">
            <a:avLst/>
          </a:prstGeom>
        </p:spPr>
      </p:pic>
      <p:pic>
        <p:nvPicPr>
          <p:cNvPr id="45" name="Picture 44"/>
          <p:cNvPicPr>
            <a:picLocks noChangeAspect="1"/>
          </p:cNvPicPr>
          <p:nvPr>
            <p:custDataLst>
              <p:tags r:id="rId6"/>
            </p:custDataLst>
          </p:nvPr>
        </p:nvPicPr>
        <p:blipFill>
          <a:blip r:embed="rId22" cstate="print">
            <a:extLst>
              <a:ext uri="{28A0092B-C50C-407E-A947-70E740481C1C}">
                <a14:useLocalDpi xmlns:a14="http://schemas.microsoft.com/office/drawing/2010/main" val="0"/>
              </a:ext>
            </a:extLst>
          </a:blip>
          <a:stretch>
            <a:fillRect/>
          </a:stretch>
        </p:blipFill>
        <p:spPr>
          <a:xfrm>
            <a:off x="8201260" y="1694580"/>
            <a:ext cx="443430" cy="364190"/>
          </a:xfrm>
          <a:prstGeom prst="rect">
            <a:avLst/>
          </a:prstGeom>
        </p:spPr>
      </p:pic>
      <p:pic>
        <p:nvPicPr>
          <p:cNvPr id="46" name="Picture 45"/>
          <p:cNvPicPr>
            <a:picLocks noChangeAspect="1"/>
          </p:cNvPicPr>
          <p:nvPr>
            <p:custDataLst>
              <p:tags r:id="rId7"/>
            </p:custDataLst>
          </p:nvPr>
        </p:nvPicPr>
        <p:blipFill>
          <a:blip r:embed="rId23" cstate="print">
            <a:extLst>
              <a:ext uri="{28A0092B-C50C-407E-A947-70E740481C1C}">
                <a14:useLocalDpi xmlns:a14="http://schemas.microsoft.com/office/drawing/2010/main" val="0"/>
              </a:ext>
            </a:extLst>
          </a:blip>
          <a:stretch>
            <a:fillRect/>
          </a:stretch>
        </p:blipFill>
        <p:spPr>
          <a:xfrm>
            <a:off x="6072472" y="5456455"/>
            <a:ext cx="147810" cy="310857"/>
          </a:xfrm>
          <a:prstGeom prst="rect">
            <a:avLst/>
          </a:prstGeom>
        </p:spPr>
      </p:pic>
      <p:pic>
        <p:nvPicPr>
          <p:cNvPr id="47" name="Picture 46"/>
          <p:cNvPicPr>
            <a:picLocks noChangeAspect="1"/>
          </p:cNvPicPr>
          <p:nvPr>
            <p:custDataLst>
              <p:tags r:id="rId8"/>
            </p:custDataLst>
          </p:nvPr>
        </p:nvPicPr>
        <p:blipFill>
          <a:blip r:embed="rId24" cstate="print">
            <a:extLst>
              <a:ext uri="{28A0092B-C50C-407E-A947-70E740481C1C}">
                <a14:useLocalDpi xmlns:a14="http://schemas.microsoft.com/office/drawing/2010/main" val="0"/>
              </a:ext>
            </a:extLst>
          </a:blip>
          <a:stretch>
            <a:fillRect/>
          </a:stretch>
        </p:blipFill>
        <p:spPr>
          <a:xfrm>
            <a:off x="8275054" y="3370941"/>
            <a:ext cx="384001" cy="231619"/>
          </a:xfrm>
          <a:prstGeom prst="rect">
            <a:avLst/>
          </a:prstGeom>
        </p:spPr>
      </p:pic>
      <p:pic>
        <p:nvPicPr>
          <p:cNvPr id="48" name="Picture 47"/>
          <p:cNvPicPr>
            <a:picLocks noChangeAspect="1"/>
          </p:cNvPicPr>
          <p:nvPr>
            <p:custDataLst>
              <p:tags r:id="rId9"/>
            </p:custDataLst>
          </p:nvPr>
        </p:nvPicPr>
        <p:blipFill>
          <a:blip r:embed="rId25" cstate="print">
            <a:extLst>
              <a:ext uri="{28A0092B-C50C-407E-A947-70E740481C1C}">
                <a14:useLocalDpi xmlns:a14="http://schemas.microsoft.com/office/drawing/2010/main" val="0"/>
              </a:ext>
            </a:extLst>
          </a:blip>
          <a:stretch>
            <a:fillRect/>
          </a:stretch>
        </p:blipFill>
        <p:spPr>
          <a:xfrm>
            <a:off x="7580431" y="3361316"/>
            <a:ext cx="147810" cy="231619"/>
          </a:xfrm>
          <a:prstGeom prst="rect">
            <a:avLst/>
          </a:prstGeom>
        </p:spPr>
      </p:pic>
      <p:pic>
        <p:nvPicPr>
          <p:cNvPr id="49" name="Picture 48"/>
          <p:cNvPicPr>
            <a:picLocks noChangeAspect="1"/>
          </p:cNvPicPr>
          <p:nvPr>
            <p:custDataLst>
              <p:tags r:id="rId10"/>
            </p:custDataLst>
          </p:nvPr>
        </p:nvPicPr>
        <p:blipFill>
          <a:blip r:embed="rId26" cstate="print">
            <a:extLst>
              <a:ext uri="{28A0092B-C50C-407E-A947-70E740481C1C}">
                <a14:useLocalDpi xmlns:a14="http://schemas.microsoft.com/office/drawing/2010/main" val="0"/>
              </a:ext>
            </a:extLst>
          </a:blip>
          <a:stretch>
            <a:fillRect/>
          </a:stretch>
        </p:blipFill>
        <p:spPr>
          <a:xfrm>
            <a:off x="4662374" y="3370941"/>
            <a:ext cx="397715" cy="231619"/>
          </a:xfrm>
          <a:prstGeom prst="rect">
            <a:avLst/>
          </a:prstGeom>
        </p:spPr>
      </p:pic>
      <p:pic>
        <p:nvPicPr>
          <p:cNvPr id="50" name="Picture 49"/>
          <p:cNvPicPr>
            <a:picLocks noChangeAspect="1"/>
          </p:cNvPicPr>
          <p:nvPr>
            <p:custDataLst>
              <p:tags r:id="rId11"/>
            </p:custDataLst>
          </p:nvPr>
        </p:nvPicPr>
        <p:blipFill>
          <a:blip r:embed="rId27" cstate="print">
            <a:extLst>
              <a:ext uri="{28A0092B-C50C-407E-A947-70E740481C1C}">
                <a14:useLocalDpi xmlns:a14="http://schemas.microsoft.com/office/drawing/2010/main" val="0"/>
              </a:ext>
            </a:extLst>
          </a:blip>
          <a:stretch>
            <a:fillRect/>
          </a:stretch>
        </p:blipFill>
        <p:spPr>
          <a:xfrm>
            <a:off x="3861870" y="3370941"/>
            <a:ext cx="187429" cy="231619"/>
          </a:xfrm>
          <a:prstGeom prst="rect">
            <a:avLst/>
          </a:prstGeom>
        </p:spPr>
      </p:pic>
      <p:pic>
        <p:nvPicPr>
          <p:cNvPr id="51" name="Picture 50"/>
          <p:cNvPicPr>
            <a:picLocks noChangeAspect="1"/>
          </p:cNvPicPr>
          <p:nvPr>
            <p:custDataLst>
              <p:tags r:id="rId12"/>
            </p:custDataLst>
          </p:nvPr>
        </p:nvPicPr>
        <p:blipFill>
          <a:blip r:embed="rId28" cstate="print">
            <a:extLst>
              <a:ext uri="{28A0092B-C50C-407E-A947-70E740481C1C}">
                <a14:useLocalDpi xmlns:a14="http://schemas.microsoft.com/office/drawing/2010/main" val="0"/>
              </a:ext>
            </a:extLst>
          </a:blip>
          <a:stretch>
            <a:fillRect/>
          </a:stretch>
        </p:blipFill>
        <p:spPr>
          <a:xfrm>
            <a:off x="7325362" y="1184442"/>
            <a:ext cx="804574" cy="231619"/>
          </a:xfrm>
          <a:prstGeom prst="rect">
            <a:avLst/>
          </a:prstGeom>
        </p:spPr>
      </p:pic>
      <p:pic>
        <p:nvPicPr>
          <p:cNvPr id="52" name="Picture 51"/>
          <p:cNvPicPr>
            <a:picLocks noChangeAspect="1"/>
          </p:cNvPicPr>
          <p:nvPr>
            <p:custDataLst>
              <p:tags r:id="rId13"/>
            </p:custDataLst>
          </p:nvPr>
        </p:nvPicPr>
        <p:blipFill>
          <a:blip r:embed="rId29" cstate="print">
            <a:extLst>
              <a:ext uri="{28A0092B-C50C-407E-A947-70E740481C1C}">
                <a14:useLocalDpi xmlns:a14="http://schemas.microsoft.com/office/drawing/2010/main" val="0"/>
              </a:ext>
            </a:extLst>
          </a:blip>
          <a:stretch>
            <a:fillRect/>
          </a:stretch>
        </p:blipFill>
        <p:spPr>
          <a:xfrm>
            <a:off x="6370858" y="1182838"/>
            <a:ext cx="562287" cy="231619"/>
          </a:xfrm>
          <a:prstGeom prst="rect">
            <a:avLst/>
          </a:prstGeom>
        </p:spPr>
      </p:pic>
      <p:pic>
        <p:nvPicPr>
          <p:cNvPr id="64" name="Picture 63"/>
          <p:cNvPicPr>
            <a:picLocks noChangeAspect="1"/>
          </p:cNvPicPr>
          <p:nvPr>
            <p:custDataLst>
              <p:tags r:id="rId14"/>
            </p:custDataLst>
          </p:nvPr>
        </p:nvPicPr>
        <p:blipFill>
          <a:blip r:embed="rId30" cstate="print">
            <a:extLst>
              <a:ext uri="{28A0092B-C50C-407E-A947-70E740481C1C}">
                <a14:useLocalDpi xmlns:a14="http://schemas.microsoft.com/office/drawing/2010/main" val="0"/>
              </a:ext>
            </a:extLst>
          </a:blip>
          <a:stretch>
            <a:fillRect/>
          </a:stretch>
        </p:blipFill>
        <p:spPr>
          <a:xfrm>
            <a:off x="411215" y="1618649"/>
            <a:ext cx="2943997" cy="2598096"/>
          </a:xfrm>
          <a:prstGeom prst="rect">
            <a:avLst/>
          </a:prstGeom>
        </p:spPr>
      </p:pic>
      <p:pic>
        <p:nvPicPr>
          <p:cNvPr id="65" name="Picture 64"/>
          <p:cNvPicPr>
            <a:picLocks noChangeAspect="1"/>
          </p:cNvPicPr>
          <p:nvPr>
            <p:custDataLst>
              <p:tags r:id="rId15"/>
            </p:custDataLst>
          </p:nvPr>
        </p:nvPicPr>
        <p:blipFill>
          <a:blip r:embed="rId31" cstate="print">
            <a:extLst>
              <a:ext uri="{28A0092B-C50C-407E-A947-70E740481C1C}">
                <a14:useLocalDpi xmlns:a14="http://schemas.microsoft.com/office/drawing/2010/main" val="0"/>
              </a:ext>
            </a:extLst>
          </a:blip>
          <a:stretch>
            <a:fillRect/>
          </a:stretch>
        </p:blipFill>
        <p:spPr>
          <a:xfrm>
            <a:off x="448112" y="5255396"/>
            <a:ext cx="3131426" cy="643048"/>
          </a:xfrm>
          <a:prstGeom prst="rect">
            <a:avLst/>
          </a:prstGeom>
        </p:spPr>
      </p:pic>
    </p:spTree>
    <p:extLst>
      <p:ext uri="{BB962C8B-B14F-4D97-AF65-F5344CB8AC3E}">
        <p14:creationId xmlns:p14="http://schemas.microsoft.com/office/powerpoint/2010/main" val="38225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heel(1)">
                                      <p:cBhvr>
                                        <p:cTn id="11" dur="2000"/>
                                        <p:tgtEl>
                                          <p:spTgt spid="29"/>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par>
                          <p:cTn id="19" fill="hold">
                            <p:stCondLst>
                              <p:cond delay="2500"/>
                            </p:stCondLst>
                            <p:childTnLst>
                              <p:par>
                                <p:cTn id="20" presetID="10"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par>
                                <p:cTn id="30" presetID="10" presetClass="entr" presetSubtype="0" fill="hold"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500"/>
                                        <p:tgtEl>
                                          <p:spTgt spid="52"/>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par>
                                <p:cTn id="37" presetID="10" presetClass="entr" presetSubtype="0"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childTnLst>
                          </p:cTn>
                        </p:par>
                        <p:par>
                          <p:cTn id="40" fill="hold">
                            <p:stCondLst>
                              <p:cond delay="4000"/>
                            </p:stCondLst>
                            <p:childTnLst>
                              <p:par>
                                <p:cTn id="41" presetID="10" presetClass="entr" presetSubtype="0"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heel(1)">
                                      <p:cBhvr>
                                        <p:cTn id="48" dur="2000"/>
                                        <p:tgtEl>
                                          <p:spTgt spid="34"/>
                                        </p:tgtEl>
                                      </p:cBhvr>
                                    </p:animEffect>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500"/>
                                        <p:tgtEl>
                                          <p:spTgt spid="35"/>
                                        </p:tgtEl>
                                      </p:cBhvr>
                                    </p:animEffect>
                                  </p:childTnLst>
                                </p:cTn>
                              </p:par>
                              <p:par>
                                <p:cTn id="53" presetID="10" presetClass="entr" presetSubtype="0" fill="hold" nodeType="with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500"/>
                                        <p:tgtEl>
                                          <p:spTgt spid="50"/>
                                        </p:tgtEl>
                                      </p:cBhvr>
                                    </p:animEffect>
                                  </p:childTnLst>
                                </p:cTn>
                              </p:par>
                            </p:childTnLst>
                          </p:cTn>
                        </p:par>
                        <p:par>
                          <p:cTn id="56" fill="hold">
                            <p:stCondLst>
                              <p:cond delay="2500"/>
                            </p:stCondLst>
                            <p:childTnLst>
                              <p:par>
                                <p:cTn id="57" presetID="10"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500"/>
                                        <p:tgtEl>
                                          <p:spTgt spid="36"/>
                                        </p:tgtEl>
                                      </p:cBhvr>
                                    </p:animEffect>
                                  </p:childTnLst>
                                </p:cTn>
                              </p:par>
                              <p:par>
                                <p:cTn id="60" presetID="10" presetClass="entr" presetSubtype="0" fill="hold"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500"/>
                                        <p:tgtEl>
                                          <p:spTgt spid="49"/>
                                        </p:tgtEl>
                                      </p:cBhvr>
                                    </p:animEffect>
                                  </p:childTnLst>
                                </p:cTn>
                              </p:par>
                            </p:childTnLst>
                          </p:cTn>
                        </p:par>
                        <p:par>
                          <p:cTn id="63" fill="hold">
                            <p:stCondLst>
                              <p:cond delay="3000"/>
                            </p:stCondLst>
                            <p:childTnLst>
                              <p:par>
                                <p:cTn id="64" presetID="10" presetClass="entr" presetSubtype="0" fill="hold" nodeType="after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fade">
                                      <p:cBhvr>
                                        <p:cTn id="66" dur="500"/>
                                        <p:tgtEl>
                                          <p:spTgt spid="44"/>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6"/>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4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6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22" presetClass="entr" presetSubtype="1" fill="hold" nodeType="clickEffect">
                                  <p:stCondLst>
                                    <p:cond delay="0"/>
                                  </p:stCondLst>
                                  <p:childTnLst>
                                    <p:set>
                                      <p:cBhvr>
                                        <p:cTn id="98" dur="1" fill="hold">
                                          <p:stCondLst>
                                            <p:cond delay="0"/>
                                          </p:stCondLst>
                                        </p:cTn>
                                        <p:tgtEl>
                                          <p:spTgt spid="18"/>
                                        </p:tgtEl>
                                        <p:attrNameLst>
                                          <p:attrName>style.visibility</p:attrName>
                                        </p:attrNameLst>
                                      </p:cBhvr>
                                      <p:to>
                                        <p:strVal val="visible"/>
                                      </p:to>
                                    </p:set>
                                    <p:animEffect transition="in" filter="wipe(up)">
                                      <p:cBhvr>
                                        <p:cTn id="99" dur="500"/>
                                        <p:tgtEl>
                                          <p:spTgt spid="18"/>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1" fill="hold" nodeType="clickEffect">
                                  <p:stCondLst>
                                    <p:cond delay="0"/>
                                  </p:stCondLst>
                                  <p:childTnLst>
                                    <p:set>
                                      <p:cBhvr>
                                        <p:cTn id="103" dur="1" fill="hold">
                                          <p:stCondLst>
                                            <p:cond delay="0"/>
                                          </p:stCondLst>
                                        </p:cTn>
                                        <p:tgtEl>
                                          <p:spTgt spid="17"/>
                                        </p:tgtEl>
                                        <p:attrNameLst>
                                          <p:attrName>style.visibility</p:attrName>
                                        </p:attrNameLst>
                                      </p:cBhvr>
                                      <p:to>
                                        <p:strVal val="visible"/>
                                      </p:to>
                                    </p:set>
                                    <p:animEffect transition="in" filter="wipe(up)">
                                      <p:cBhvr>
                                        <p:cTn id="104" dur="500"/>
                                        <p:tgtEl>
                                          <p:spTgt spid="17"/>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1" fill="hold" nodeType="clickEffect">
                                  <p:stCondLst>
                                    <p:cond delay="0"/>
                                  </p:stCondLst>
                                  <p:childTnLst>
                                    <p:set>
                                      <p:cBhvr>
                                        <p:cTn id="108" dur="1" fill="hold">
                                          <p:stCondLst>
                                            <p:cond delay="0"/>
                                          </p:stCondLst>
                                        </p:cTn>
                                        <p:tgtEl>
                                          <p:spTgt spid="19"/>
                                        </p:tgtEl>
                                        <p:attrNameLst>
                                          <p:attrName>style.visibility</p:attrName>
                                        </p:attrNameLst>
                                      </p:cBhvr>
                                      <p:to>
                                        <p:strVal val="visible"/>
                                      </p:to>
                                    </p:set>
                                    <p:animEffect transition="in" filter="wipe(up)">
                                      <p:cBhvr>
                                        <p:cTn id="109" dur="500"/>
                                        <p:tgtEl>
                                          <p:spTgt spid="19"/>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1" fill="hold" nodeType="clickEffect">
                                  <p:stCondLst>
                                    <p:cond delay="0"/>
                                  </p:stCondLst>
                                  <p:childTnLst>
                                    <p:set>
                                      <p:cBhvr>
                                        <p:cTn id="113" dur="1" fill="hold">
                                          <p:stCondLst>
                                            <p:cond delay="0"/>
                                          </p:stCondLst>
                                        </p:cTn>
                                        <p:tgtEl>
                                          <p:spTgt spid="20"/>
                                        </p:tgtEl>
                                        <p:attrNameLst>
                                          <p:attrName>style.visibility</p:attrName>
                                        </p:attrNameLst>
                                      </p:cBhvr>
                                      <p:to>
                                        <p:strVal val="visible"/>
                                      </p:to>
                                    </p:set>
                                    <p:animEffect transition="in" filter="wipe(up)">
                                      <p:cBhvr>
                                        <p:cTn id="114" dur="500"/>
                                        <p:tgtEl>
                                          <p:spTgt spid="20"/>
                                        </p:tgtEl>
                                      </p:cBhvr>
                                    </p:animEffect>
                                  </p:childTnLst>
                                </p:cTn>
                              </p:par>
                              <p:par>
                                <p:cTn id="115" presetID="22" presetClass="entr" presetSubtype="1" fill="hold"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wipe(up)">
                                      <p:cBhvr>
                                        <p:cTn id="117" dur="500"/>
                                        <p:tgtEl>
                                          <p:spTgt spid="21"/>
                                        </p:tgtEl>
                                      </p:cBhvr>
                                    </p:animEffect>
                                  </p:childTnLst>
                                </p:cTn>
                              </p:par>
                              <p:par>
                                <p:cTn id="118" presetID="22" presetClass="entr" presetSubtype="1" fill="hold" nodeType="withEffect">
                                  <p:stCondLst>
                                    <p:cond delay="0"/>
                                  </p:stCondLst>
                                  <p:childTnLst>
                                    <p:set>
                                      <p:cBhvr>
                                        <p:cTn id="119" dur="1" fill="hold">
                                          <p:stCondLst>
                                            <p:cond delay="0"/>
                                          </p:stCondLst>
                                        </p:cTn>
                                        <p:tgtEl>
                                          <p:spTgt spid="22"/>
                                        </p:tgtEl>
                                        <p:attrNameLst>
                                          <p:attrName>style.visibility</p:attrName>
                                        </p:attrNameLst>
                                      </p:cBhvr>
                                      <p:to>
                                        <p:strVal val="visible"/>
                                      </p:to>
                                    </p:set>
                                    <p:animEffect transition="in" filter="wipe(up)">
                                      <p:cBhvr>
                                        <p:cTn id="120" dur="500"/>
                                        <p:tgtEl>
                                          <p:spTgt spid="22"/>
                                        </p:tgtEl>
                                      </p:cBhvr>
                                    </p:animEffect>
                                  </p:childTnLst>
                                </p:cTn>
                              </p:par>
                              <p:par>
                                <p:cTn id="121" presetID="22" presetClass="entr" presetSubtype="1" fill="hold" nodeType="withEffect">
                                  <p:stCondLst>
                                    <p:cond delay="0"/>
                                  </p:stCondLst>
                                  <p:childTnLst>
                                    <p:set>
                                      <p:cBhvr>
                                        <p:cTn id="122" dur="1" fill="hold">
                                          <p:stCondLst>
                                            <p:cond delay="0"/>
                                          </p:stCondLst>
                                        </p:cTn>
                                        <p:tgtEl>
                                          <p:spTgt spid="24"/>
                                        </p:tgtEl>
                                        <p:attrNameLst>
                                          <p:attrName>style.visibility</p:attrName>
                                        </p:attrNameLst>
                                      </p:cBhvr>
                                      <p:to>
                                        <p:strVal val="visible"/>
                                      </p:to>
                                    </p:set>
                                    <p:animEffect transition="in" filter="wipe(up)">
                                      <p:cBhvr>
                                        <p:cTn id="123" dur="500"/>
                                        <p:tgtEl>
                                          <p:spTgt spid="24"/>
                                        </p:tgtEl>
                                      </p:cBhvr>
                                    </p:animEffect>
                                  </p:childTnLst>
                                </p:cTn>
                              </p:par>
                              <p:par>
                                <p:cTn id="124" presetID="22" presetClass="entr" presetSubtype="1" fill="hold" nodeType="withEffect">
                                  <p:stCondLst>
                                    <p:cond delay="0"/>
                                  </p:stCondLst>
                                  <p:childTnLst>
                                    <p:set>
                                      <p:cBhvr>
                                        <p:cTn id="125" dur="1" fill="hold">
                                          <p:stCondLst>
                                            <p:cond delay="0"/>
                                          </p:stCondLst>
                                        </p:cTn>
                                        <p:tgtEl>
                                          <p:spTgt spid="23"/>
                                        </p:tgtEl>
                                        <p:attrNameLst>
                                          <p:attrName>style.visibility</p:attrName>
                                        </p:attrNameLst>
                                      </p:cBhvr>
                                      <p:to>
                                        <p:strVal val="visible"/>
                                      </p:to>
                                    </p:set>
                                    <p:animEffect transition="in" filter="wipe(up)">
                                      <p:cBhvr>
                                        <p:cTn id="126" dur="500"/>
                                        <p:tgtEl>
                                          <p:spTgt spid="23"/>
                                        </p:tgtEl>
                                      </p:cBhvr>
                                    </p:animEffect>
                                  </p:childTnLst>
                                </p:cTn>
                              </p:par>
                              <p:par>
                                <p:cTn id="127" presetID="22" presetClass="entr" presetSubtype="1" fill="hold" nodeType="withEffect">
                                  <p:stCondLst>
                                    <p:cond delay="0"/>
                                  </p:stCondLst>
                                  <p:childTnLst>
                                    <p:set>
                                      <p:cBhvr>
                                        <p:cTn id="128" dur="1" fill="hold">
                                          <p:stCondLst>
                                            <p:cond delay="0"/>
                                          </p:stCondLst>
                                        </p:cTn>
                                        <p:tgtEl>
                                          <p:spTgt spid="25"/>
                                        </p:tgtEl>
                                        <p:attrNameLst>
                                          <p:attrName>style.visibility</p:attrName>
                                        </p:attrNameLst>
                                      </p:cBhvr>
                                      <p:to>
                                        <p:strVal val="visible"/>
                                      </p:to>
                                    </p:set>
                                    <p:animEffect transition="in" filter="wipe(up)">
                                      <p:cBhvr>
                                        <p:cTn id="129" dur="500"/>
                                        <p:tgtEl>
                                          <p:spTgt spid="25"/>
                                        </p:tgtEl>
                                      </p:cBhvr>
                                    </p:animEffect>
                                  </p:childTnLst>
                                </p:cTn>
                              </p:par>
                            </p:childTnLst>
                          </p:cTn>
                        </p:par>
                        <p:par>
                          <p:cTn id="130" fill="hold">
                            <p:stCondLst>
                              <p:cond delay="500"/>
                            </p:stCondLst>
                            <p:childTnLst>
                              <p:par>
                                <p:cTn id="131" presetID="22" presetClass="entr" presetSubtype="1" fill="hold" nodeType="afterEffect">
                                  <p:stCondLst>
                                    <p:cond delay="0"/>
                                  </p:stCondLst>
                                  <p:childTnLst>
                                    <p:set>
                                      <p:cBhvr>
                                        <p:cTn id="132" dur="1" fill="hold">
                                          <p:stCondLst>
                                            <p:cond delay="0"/>
                                          </p:stCondLst>
                                        </p:cTn>
                                        <p:tgtEl>
                                          <p:spTgt spid="26"/>
                                        </p:tgtEl>
                                        <p:attrNameLst>
                                          <p:attrName>style.visibility</p:attrName>
                                        </p:attrNameLst>
                                      </p:cBhvr>
                                      <p:to>
                                        <p:strVal val="visible"/>
                                      </p:to>
                                    </p:set>
                                    <p:animEffect transition="in" filter="wipe(up)">
                                      <p:cBhvr>
                                        <p:cTn id="133" dur="500"/>
                                        <p:tgtEl>
                                          <p:spTgt spid="26"/>
                                        </p:tgtEl>
                                      </p:cBhvr>
                                    </p:animEffect>
                                  </p:childTnLst>
                                </p:cTn>
                              </p:par>
                              <p:par>
                                <p:cTn id="134" presetID="22" presetClass="entr" presetSubtype="1" fill="hold" nodeType="withEffect">
                                  <p:stCondLst>
                                    <p:cond delay="0"/>
                                  </p:stCondLst>
                                  <p:childTnLst>
                                    <p:set>
                                      <p:cBhvr>
                                        <p:cTn id="135" dur="1" fill="hold">
                                          <p:stCondLst>
                                            <p:cond delay="0"/>
                                          </p:stCondLst>
                                        </p:cTn>
                                        <p:tgtEl>
                                          <p:spTgt spid="27"/>
                                        </p:tgtEl>
                                        <p:attrNameLst>
                                          <p:attrName>style.visibility</p:attrName>
                                        </p:attrNameLst>
                                      </p:cBhvr>
                                      <p:to>
                                        <p:strVal val="visible"/>
                                      </p:to>
                                    </p:set>
                                    <p:animEffect transition="in" filter="wipe(up)">
                                      <p:cBhvr>
                                        <p:cTn id="136" dur="500"/>
                                        <p:tgtEl>
                                          <p:spTgt spid="27"/>
                                        </p:tgtEl>
                                      </p:cBhvr>
                                    </p:animEffect>
                                  </p:childTnLst>
                                </p:cTn>
                              </p:par>
                              <p:par>
                                <p:cTn id="137" presetID="22" presetClass="entr" presetSubtype="1" fill="hold" nodeType="withEffect">
                                  <p:stCondLst>
                                    <p:cond delay="0"/>
                                  </p:stCondLst>
                                  <p:childTnLst>
                                    <p:set>
                                      <p:cBhvr>
                                        <p:cTn id="138" dur="1" fill="hold">
                                          <p:stCondLst>
                                            <p:cond delay="0"/>
                                          </p:stCondLst>
                                        </p:cTn>
                                        <p:tgtEl>
                                          <p:spTgt spid="28"/>
                                        </p:tgtEl>
                                        <p:attrNameLst>
                                          <p:attrName>style.visibility</p:attrName>
                                        </p:attrNameLst>
                                      </p:cBhvr>
                                      <p:to>
                                        <p:strVal val="visible"/>
                                      </p:to>
                                    </p:set>
                                    <p:animEffect transition="in" filter="wipe(up)">
                                      <p:cBhvr>
                                        <p:cTn id="13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1" grpId="0"/>
      <p:bldP spid="32" grpId="0"/>
      <p:bldP spid="33" grpId="0"/>
      <p:bldP spid="34" grpId="0" animBg="1"/>
      <p:bldP spid="35" grpId="0"/>
      <p:bldP spid="36" grpId="0"/>
      <p:bldP spid="37" grpId="0" animBg="1"/>
      <p:bldP spid="38" grpId="0"/>
      <p:bldP spid="39" grpId="0"/>
      <p:bldP spid="40" grpId="0" animBg="1"/>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Picture 124"/>
          <p:cNvPicPr>
            <a:picLocks noChangeAspect="1"/>
          </p:cNvPicPr>
          <p:nvPr>
            <p:custDataLst>
              <p:tags r:id="rId1"/>
            </p:custDataLst>
          </p:nvPr>
        </p:nvPicPr>
        <p:blipFill>
          <a:blip r:embed="rId18" cstate="print">
            <a:extLst>
              <a:ext uri="{28A0092B-C50C-407E-A947-70E740481C1C}">
                <a14:useLocalDpi xmlns:a14="http://schemas.microsoft.com/office/drawing/2010/main" val="0"/>
              </a:ext>
            </a:extLst>
          </a:blip>
          <a:stretch>
            <a:fillRect/>
          </a:stretch>
        </p:blipFill>
        <p:spPr>
          <a:xfrm>
            <a:off x="353463" y="463615"/>
            <a:ext cx="3273136" cy="2666666"/>
          </a:xfrm>
          <a:prstGeom prst="rect">
            <a:avLst/>
          </a:prstGeom>
        </p:spPr>
      </p:pic>
      <p:sp>
        <p:nvSpPr>
          <p:cNvPr id="54" name="Freeform 53"/>
          <p:cNvSpPr/>
          <p:nvPr/>
        </p:nvSpPr>
        <p:spPr>
          <a:xfrm>
            <a:off x="5213923" y="1229411"/>
            <a:ext cx="3066757" cy="1783296"/>
          </a:xfrm>
          <a:custGeom>
            <a:avLst/>
            <a:gdLst>
              <a:gd name="connsiteX0" fmla="*/ 0 w 3066757"/>
              <a:gd name="connsiteY0" fmla="*/ 0 h 1828800"/>
              <a:gd name="connsiteX1" fmla="*/ 2236763 w 3066757"/>
              <a:gd name="connsiteY1" fmla="*/ 1055077 h 1828800"/>
              <a:gd name="connsiteX2" fmla="*/ 3066757 w 3066757"/>
              <a:gd name="connsiteY2" fmla="*/ 1828800 h 1828800"/>
            </a:gdLst>
            <a:ahLst/>
            <a:cxnLst>
              <a:cxn ang="0">
                <a:pos x="connsiteX0" y="connsiteY0"/>
              </a:cxn>
              <a:cxn ang="0">
                <a:pos x="connsiteX1" y="connsiteY1"/>
              </a:cxn>
              <a:cxn ang="0">
                <a:pos x="connsiteX2" y="connsiteY2"/>
              </a:cxn>
            </a:cxnLst>
            <a:rect l="l" t="t" r="r" b="b"/>
            <a:pathLst>
              <a:path w="3066757" h="1828800">
                <a:moveTo>
                  <a:pt x="0" y="0"/>
                </a:moveTo>
                <a:cubicBezTo>
                  <a:pt x="862818" y="375138"/>
                  <a:pt x="1725637" y="750277"/>
                  <a:pt x="2236763" y="1055077"/>
                </a:cubicBezTo>
                <a:cubicBezTo>
                  <a:pt x="2747889" y="1359877"/>
                  <a:pt x="2907323" y="1594338"/>
                  <a:pt x="3066757" y="1828800"/>
                </a:cubicBezTo>
              </a:path>
            </a:pathLst>
          </a:custGeom>
          <a:noFill/>
          <a:ln w="1905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pic>
        <p:nvPicPr>
          <p:cNvPr id="55" name="Picture 54"/>
          <p:cNvPicPr>
            <a:picLocks noChangeAspect="1"/>
          </p:cNvPicPr>
          <p:nvPr>
            <p:custDataLst>
              <p:tags r:id="rId2"/>
            </p:custDataLst>
          </p:nvPr>
        </p:nvPicPr>
        <p:blipFill>
          <a:blip r:embed="rId19" cstate="print">
            <a:extLst>
              <a:ext uri="{28A0092B-C50C-407E-A947-70E740481C1C}">
                <a14:useLocalDpi xmlns:a14="http://schemas.microsoft.com/office/drawing/2010/main" val="0"/>
              </a:ext>
            </a:extLst>
          </a:blip>
          <a:stretch>
            <a:fillRect/>
          </a:stretch>
        </p:blipFill>
        <p:spPr>
          <a:xfrm>
            <a:off x="4455423" y="1153561"/>
            <a:ext cx="352001" cy="231619"/>
          </a:xfrm>
          <a:prstGeom prst="rect">
            <a:avLst/>
          </a:prstGeom>
        </p:spPr>
      </p:pic>
      <p:pic>
        <p:nvPicPr>
          <p:cNvPr id="56" name="Picture 55"/>
          <p:cNvPicPr>
            <a:picLocks noChangeAspect="1"/>
          </p:cNvPicPr>
          <p:nvPr>
            <p:custDataLst>
              <p:tags r:id="rId3"/>
            </p:custDataLst>
          </p:nvPr>
        </p:nvPicPr>
        <p:blipFill>
          <a:blip r:embed="rId20" cstate="print">
            <a:extLst>
              <a:ext uri="{28A0092B-C50C-407E-A947-70E740481C1C}">
                <a14:useLocalDpi xmlns:a14="http://schemas.microsoft.com/office/drawing/2010/main" val="0"/>
              </a:ext>
            </a:extLst>
          </a:blip>
          <a:stretch>
            <a:fillRect/>
          </a:stretch>
        </p:blipFill>
        <p:spPr>
          <a:xfrm>
            <a:off x="5406722" y="1190458"/>
            <a:ext cx="594288" cy="231619"/>
          </a:xfrm>
          <a:prstGeom prst="rect">
            <a:avLst/>
          </a:prstGeom>
        </p:spPr>
      </p:pic>
      <p:sp>
        <p:nvSpPr>
          <p:cNvPr id="57" name="Freeform 56"/>
          <p:cNvSpPr/>
          <p:nvPr/>
        </p:nvSpPr>
        <p:spPr>
          <a:xfrm>
            <a:off x="4285455" y="1243479"/>
            <a:ext cx="2692861" cy="2096487"/>
          </a:xfrm>
          <a:custGeom>
            <a:avLst/>
            <a:gdLst>
              <a:gd name="connsiteX0" fmla="*/ 0 w 2729132"/>
              <a:gd name="connsiteY0" fmla="*/ 0 h 2124221"/>
              <a:gd name="connsiteX1" fmla="*/ 844062 w 2729132"/>
              <a:gd name="connsiteY1" fmla="*/ 1167618 h 2124221"/>
              <a:gd name="connsiteX2" fmla="*/ 2729132 w 2729132"/>
              <a:gd name="connsiteY2" fmla="*/ 2124221 h 2124221"/>
            </a:gdLst>
            <a:ahLst/>
            <a:cxnLst>
              <a:cxn ang="0">
                <a:pos x="connsiteX0" y="connsiteY0"/>
              </a:cxn>
              <a:cxn ang="0">
                <a:pos x="connsiteX1" y="connsiteY1"/>
              </a:cxn>
              <a:cxn ang="0">
                <a:pos x="connsiteX2" y="connsiteY2"/>
              </a:cxn>
            </a:cxnLst>
            <a:rect l="l" t="t" r="r" b="b"/>
            <a:pathLst>
              <a:path w="2729132" h="2124221">
                <a:moveTo>
                  <a:pt x="0" y="0"/>
                </a:moveTo>
                <a:cubicBezTo>
                  <a:pt x="194603" y="406790"/>
                  <a:pt x="389207" y="813581"/>
                  <a:pt x="844062" y="1167618"/>
                </a:cubicBezTo>
                <a:cubicBezTo>
                  <a:pt x="1298917" y="1521655"/>
                  <a:pt x="2014024" y="1822938"/>
                  <a:pt x="2729132" y="2124221"/>
                </a:cubicBezTo>
              </a:path>
            </a:pathLst>
          </a:custGeom>
          <a:noFill/>
          <a:ln w="1905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58" name="Straight Connector 57"/>
          <p:cNvCxnSpPr/>
          <p:nvPr/>
        </p:nvCxnSpPr>
        <p:spPr>
          <a:xfrm>
            <a:off x="3747000" y="3457675"/>
            <a:ext cx="2157412" cy="2128838"/>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8"/>
          <p:cNvSpPr/>
          <p:nvPr/>
        </p:nvSpPr>
        <p:spPr>
          <a:xfrm>
            <a:off x="3730908" y="1243479"/>
            <a:ext cx="540479" cy="1814732"/>
          </a:xfrm>
          <a:custGeom>
            <a:avLst/>
            <a:gdLst>
              <a:gd name="connsiteX0" fmla="*/ 540479 w 540479"/>
              <a:gd name="connsiteY0" fmla="*/ 0 h 1814732"/>
              <a:gd name="connsiteX1" fmla="*/ 62178 w 540479"/>
              <a:gd name="connsiteY1" fmla="*/ 745588 h 1814732"/>
              <a:gd name="connsiteX2" fmla="*/ 5907 w 540479"/>
              <a:gd name="connsiteY2" fmla="*/ 1814732 h 1814732"/>
              <a:gd name="connsiteX3" fmla="*/ 5907 w 540479"/>
              <a:gd name="connsiteY3" fmla="*/ 1814732 h 1814732"/>
            </a:gdLst>
            <a:ahLst/>
            <a:cxnLst>
              <a:cxn ang="0">
                <a:pos x="connsiteX0" y="connsiteY0"/>
              </a:cxn>
              <a:cxn ang="0">
                <a:pos x="connsiteX1" y="connsiteY1"/>
              </a:cxn>
              <a:cxn ang="0">
                <a:pos x="connsiteX2" y="connsiteY2"/>
              </a:cxn>
              <a:cxn ang="0">
                <a:pos x="connsiteX3" y="connsiteY3"/>
              </a:cxn>
            </a:cxnLst>
            <a:rect l="l" t="t" r="r" b="b"/>
            <a:pathLst>
              <a:path w="540479" h="1814732">
                <a:moveTo>
                  <a:pt x="540479" y="0"/>
                </a:moveTo>
                <a:cubicBezTo>
                  <a:pt x="345876" y="221566"/>
                  <a:pt x="151273" y="443133"/>
                  <a:pt x="62178" y="745588"/>
                </a:cubicBezTo>
                <a:cubicBezTo>
                  <a:pt x="-26917" y="1048043"/>
                  <a:pt x="5907" y="1814732"/>
                  <a:pt x="5907" y="1814732"/>
                </a:cubicBezTo>
                <a:lnTo>
                  <a:pt x="5907" y="1814732"/>
                </a:lnTo>
              </a:path>
            </a:pathLst>
          </a:custGeom>
          <a:noFill/>
          <a:ln w="19050">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0" name="Freeform 59"/>
          <p:cNvSpPr/>
          <p:nvPr/>
        </p:nvSpPr>
        <p:spPr>
          <a:xfrm>
            <a:off x="3750883" y="3452107"/>
            <a:ext cx="1772529" cy="2082018"/>
          </a:xfrm>
          <a:custGeom>
            <a:avLst/>
            <a:gdLst>
              <a:gd name="connsiteX0" fmla="*/ 0 w 1772529"/>
              <a:gd name="connsiteY0" fmla="*/ 0 h 2082018"/>
              <a:gd name="connsiteX1" fmla="*/ 576775 w 1772529"/>
              <a:gd name="connsiteY1" fmla="*/ 1308295 h 2082018"/>
              <a:gd name="connsiteX2" fmla="*/ 1772529 w 1772529"/>
              <a:gd name="connsiteY2" fmla="*/ 2082018 h 2082018"/>
            </a:gdLst>
            <a:ahLst/>
            <a:cxnLst>
              <a:cxn ang="0">
                <a:pos x="connsiteX0" y="connsiteY0"/>
              </a:cxn>
              <a:cxn ang="0">
                <a:pos x="connsiteX1" y="connsiteY1"/>
              </a:cxn>
              <a:cxn ang="0">
                <a:pos x="connsiteX2" y="connsiteY2"/>
              </a:cxn>
            </a:cxnLst>
            <a:rect l="l" t="t" r="r" b="b"/>
            <a:pathLst>
              <a:path w="1772529" h="2082018">
                <a:moveTo>
                  <a:pt x="0" y="0"/>
                </a:moveTo>
                <a:cubicBezTo>
                  <a:pt x="140677" y="480646"/>
                  <a:pt x="281354" y="961292"/>
                  <a:pt x="576775" y="1308295"/>
                </a:cubicBezTo>
                <a:cubicBezTo>
                  <a:pt x="872197" y="1655298"/>
                  <a:pt x="1322363" y="1868658"/>
                  <a:pt x="1772529" y="2082018"/>
                </a:cubicBezTo>
              </a:path>
            </a:pathLst>
          </a:custGeom>
          <a:noFill/>
          <a:ln w="1905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1" name="Freeform 60"/>
          <p:cNvSpPr/>
          <p:nvPr/>
        </p:nvSpPr>
        <p:spPr>
          <a:xfrm>
            <a:off x="6423744" y="3452106"/>
            <a:ext cx="984739" cy="2138289"/>
          </a:xfrm>
          <a:custGeom>
            <a:avLst/>
            <a:gdLst>
              <a:gd name="connsiteX0" fmla="*/ 928468 w 928468"/>
              <a:gd name="connsiteY0" fmla="*/ 0 h 2096086"/>
              <a:gd name="connsiteX1" fmla="*/ 745588 w 928468"/>
              <a:gd name="connsiteY1" fmla="*/ 1491175 h 2096086"/>
              <a:gd name="connsiteX2" fmla="*/ 0 w 928468"/>
              <a:gd name="connsiteY2" fmla="*/ 2096086 h 2096086"/>
            </a:gdLst>
            <a:ahLst/>
            <a:cxnLst>
              <a:cxn ang="0">
                <a:pos x="connsiteX0" y="connsiteY0"/>
              </a:cxn>
              <a:cxn ang="0">
                <a:pos x="connsiteX1" y="connsiteY1"/>
              </a:cxn>
              <a:cxn ang="0">
                <a:pos x="connsiteX2" y="connsiteY2"/>
              </a:cxn>
            </a:cxnLst>
            <a:rect l="l" t="t" r="r" b="b"/>
            <a:pathLst>
              <a:path w="928468" h="2096086">
                <a:moveTo>
                  <a:pt x="928468" y="0"/>
                </a:moveTo>
                <a:cubicBezTo>
                  <a:pt x="914400" y="570913"/>
                  <a:pt x="900333" y="1141827"/>
                  <a:pt x="745588" y="1491175"/>
                </a:cubicBezTo>
                <a:cubicBezTo>
                  <a:pt x="590843" y="1840523"/>
                  <a:pt x="295421" y="1968304"/>
                  <a:pt x="0" y="2096086"/>
                </a:cubicBezTo>
              </a:path>
            </a:pathLst>
          </a:custGeom>
          <a:noFill/>
          <a:ln w="19050">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2" name="Freeform 61"/>
          <p:cNvSpPr/>
          <p:nvPr/>
        </p:nvSpPr>
        <p:spPr>
          <a:xfrm>
            <a:off x="3736815" y="1229411"/>
            <a:ext cx="1477108" cy="1828800"/>
          </a:xfrm>
          <a:custGeom>
            <a:avLst/>
            <a:gdLst>
              <a:gd name="connsiteX0" fmla="*/ 1477108 w 1477108"/>
              <a:gd name="connsiteY0" fmla="*/ 0 h 1828800"/>
              <a:gd name="connsiteX1" fmla="*/ 450166 w 1477108"/>
              <a:gd name="connsiteY1" fmla="*/ 956603 h 1828800"/>
              <a:gd name="connsiteX2" fmla="*/ 0 w 1477108"/>
              <a:gd name="connsiteY2" fmla="*/ 1828800 h 1828800"/>
            </a:gdLst>
            <a:ahLst/>
            <a:cxnLst>
              <a:cxn ang="0">
                <a:pos x="connsiteX0" y="connsiteY0"/>
              </a:cxn>
              <a:cxn ang="0">
                <a:pos x="connsiteX1" y="connsiteY1"/>
              </a:cxn>
              <a:cxn ang="0">
                <a:pos x="connsiteX2" y="connsiteY2"/>
              </a:cxn>
            </a:cxnLst>
            <a:rect l="l" t="t" r="r" b="b"/>
            <a:pathLst>
              <a:path w="1477108" h="1828800">
                <a:moveTo>
                  <a:pt x="1477108" y="0"/>
                </a:moveTo>
                <a:cubicBezTo>
                  <a:pt x="1086729" y="325901"/>
                  <a:pt x="696351" y="651803"/>
                  <a:pt x="450166" y="956603"/>
                </a:cubicBezTo>
                <a:cubicBezTo>
                  <a:pt x="203981" y="1261403"/>
                  <a:pt x="101990" y="1545101"/>
                  <a:pt x="0" y="1828800"/>
                </a:cubicBezTo>
              </a:path>
            </a:pathLst>
          </a:custGeom>
          <a:noFill/>
          <a:ln w="19050">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3" name="Freeform 62"/>
          <p:cNvSpPr/>
          <p:nvPr/>
        </p:nvSpPr>
        <p:spPr>
          <a:xfrm>
            <a:off x="4609012" y="1229411"/>
            <a:ext cx="1603717" cy="1828800"/>
          </a:xfrm>
          <a:custGeom>
            <a:avLst/>
            <a:gdLst>
              <a:gd name="connsiteX0" fmla="*/ 1603717 w 1603717"/>
              <a:gd name="connsiteY0" fmla="*/ 0 h 1828800"/>
              <a:gd name="connsiteX1" fmla="*/ 379828 w 1603717"/>
              <a:gd name="connsiteY1" fmla="*/ 1237957 h 1828800"/>
              <a:gd name="connsiteX2" fmla="*/ 0 w 1603717"/>
              <a:gd name="connsiteY2" fmla="*/ 1828800 h 1828800"/>
            </a:gdLst>
            <a:ahLst/>
            <a:cxnLst>
              <a:cxn ang="0">
                <a:pos x="connsiteX0" y="connsiteY0"/>
              </a:cxn>
              <a:cxn ang="0">
                <a:pos x="connsiteX1" y="connsiteY1"/>
              </a:cxn>
              <a:cxn ang="0">
                <a:pos x="connsiteX2" y="connsiteY2"/>
              </a:cxn>
            </a:cxnLst>
            <a:rect l="l" t="t" r="r" b="b"/>
            <a:pathLst>
              <a:path w="1603717" h="1828800">
                <a:moveTo>
                  <a:pt x="1603717" y="0"/>
                </a:moveTo>
                <a:cubicBezTo>
                  <a:pt x="1125415" y="466578"/>
                  <a:pt x="647114" y="933157"/>
                  <a:pt x="379828" y="1237957"/>
                </a:cubicBezTo>
                <a:cubicBezTo>
                  <a:pt x="112542" y="1542757"/>
                  <a:pt x="56271" y="1685778"/>
                  <a:pt x="0" y="1828800"/>
                </a:cubicBezTo>
              </a:path>
            </a:pathLst>
          </a:custGeom>
          <a:noFill/>
          <a:ln w="19050">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7" name="Freeform 66"/>
          <p:cNvSpPr/>
          <p:nvPr/>
        </p:nvSpPr>
        <p:spPr>
          <a:xfrm>
            <a:off x="4510538" y="3452107"/>
            <a:ext cx="1012874" cy="2053883"/>
          </a:xfrm>
          <a:custGeom>
            <a:avLst/>
            <a:gdLst>
              <a:gd name="connsiteX0" fmla="*/ 0 w 1012874"/>
              <a:gd name="connsiteY0" fmla="*/ 0 h 2053883"/>
              <a:gd name="connsiteX1" fmla="*/ 717452 w 1012874"/>
              <a:gd name="connsiteY1" fmla="*/ 1688123 h 2053883"/>
              <a:gd name="connsiteX2" fmla="*/ 1012874 w 1012874"/>
              <a:gd name="connsiteY2" fmla="*/ 2053883 h 2053883"/>
            </a:gdLst>
            <a:ahLst/>
            <a:cxnLst>
              <a:cxn ang="0">
                <a:pos x="connsiteX0" y="connsiteY0"/>
              </a:cxn>
              <a:cxn ang="0">
                <a:pos x="connsiteX1" y="connsiteY1"/>
              </a:cxn>
              <a:cxn ang="0">
                <a:pos x="connsiteX2" y="connsiteY2"/>
              </a:cxn>
            </a:cxnLst>
            <a:rect l="l" t="t" r="r" b="b"/>
            <a:pathLst>
              <a:path w="1012874" h="2053883">
                <a:moveTo>
                  <a:pt x="0" y="0"/>
                </a:moveTo>
                <a:cubicBezTo>
                  <a:pt x="274320" y="672904"/>
                  <a:pt x="548640" y="1345809"/>
                  <a:pt x="717452" y="1688123"/>
                </a:cubicBezTo>
                <a:cubicBezTo>
                  <a:pt x="886264" y="2030437"/>
                  <a:pt x="949569" y="2042160"/>
                  <a:pt x="1012874" y="2053883"/>
                </a:cubicBezTo>
              </a:path>
            </a:pathLst>
          </a:custGeom>
          <a:noFill/>
          <a:ln w="1905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8" name="Freeform 67"/>
          <p:cNvSpPr/>
          <p:nvPr/>
        </p:nvSpPr>
        <p:spPr>
          <a:xfrm>
            <a:off x="6226797" y="1215343"/>
            <a:ext cx="713018" cy="2138290"/>
          </a:xfrm>
          <a:custGeom>
            <a:avLst/>
            <a:gdLst>
              <a:gd name="connsiteX0" fmla="*/ 0 w 787790"/>
              <a:gd name="connsiteY0" fmla="*/ 0 h 2138290"/>
              <a:gd name="connsiteX1" fmla="*/ 323557 w 787790"/>
              <a:gd name="connsiteY1" fmla="*/ 1505244 h 2138290"/>
              <a:gd name="connsiteX2" fmla="*/ 787790 w 787790"/>
              <a:gd name="connsiteY2" fmla="*/ 2138290 h 2138290"/>
            </a:gdLst>
            <a:ahLst/>
            <a:cxnLst>
              <a:cxn ang="0">
                <a:pos x="connsiteX0" y="connsiteY0"/>
              </a:cxn>
              <a:cxn ang="0">
                <a:pos x="connsiteX1" y="connsiteY1"/>
              </a:cxn>
              <a:cxn ang="0">
                <a:pos x="connsiteX2" y="connsiteY2"/>
              </a:cxn>
            </a:cxnLst>
            <a:rect l="l" t="t" r="r" b="b"/>
            <a:pathLst>
              <a:path w="787790" h="2138290">
                <a:moveTo>
                  <a:pt x="0" y="0"/>
                </a:moveTo>
                <a:cubicBezTo>
                  <a:pt x="96129" y="574431"/>
                  <a:pt x="192259" y="1148862"/>
                  <a:pt x="323557" y="1505244"/>
                </a:cubicBezTo>
                <a:cubicBezTo>
                  <a:pt x="454855" y="1861626"/>
                  <a:pt x="621322" y="1999958"/>
                  <a:pt x="787790" y="2138290"/>
                </a:cubicBezTo>
              </a:path>
            </a:pathLst>
          </a:custGeom>
          <a:noFill/>
          <a:ln w="1905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9" name="Freeform 68"/>
          <p:cNvSpPr/>
          <p:nvPr/>
        </p:nvSpPr>
        <p:spPr>
          <a:xfrm>
            <a:off x="7169332" y="1243479"/>
            <a:ext cx="1012142" cy="1778854"/>
          </a:xfrm>
          <a:custGeom>
            <a:avLst/>
            <a:gdLst>
              <a:gd name="connsiteX0" fmla="*/ 0 w 1097280"/>
              <a:gd name="connsiteY0" fmla="*/ 0 h 1814732"/>
              <a:gd name="connsiteX1" fmla="*/ 914400 w 1097280"/>
              <a:gd name="connsiteY1" fmla="*/ 1252024 h 1814732"/>
              <a:gd name="connsiteX2" fmla="*/ 1097280 w 1097280"/>
              <a:gd name="connsiteY2" fmla="*/ 1814732 h 1814732"/>
            </a:gdLst>
            <a:ahLst/>
            <a:cxnLst>
              <a:cxn ang="0">
                <a:pos x="connsiteX0" y="connsiteY0"/>
              </a:cxn>
              <a:cxn ang="0">
                <a:pos x="connsiteX1" y="connsiteY1"/>
              </a:cxn>
              <a:cxn ang="0">
                <a:pos x="connsiteX2" y="connsiteY2"/>
              </a:cxn>
            </a:cxnLst>
            <a:rect l="l" t="t" r="r" b="b"/>
            <a:pathLst>
              <a:path w="1097280" h="1814732">
                <a:moveTo>
                  <a:pt x="0" y="0"/>
                </a:moveTo>
                <a:cubicBezTo>
                  <a:pt x="365760" y="474784"/>
                  <a:pt x="731520" y="949569"/>
                  <a:pt x="914400" y="1252024"/>
                </a:cubicBezTo>
                <a:cubicBezTo>
                  <a:pt x="1097280" y="1554479"/>
                  <a:pt x="1097280" y="1684605"/>
                  <a:pt x="1097280" y="1814732"/>
                </a:cubicBezTo>
              </a:path>
            </a:pathLst>
          </a:custGeom>
          <a:noFill/>
          <a:ln w="1905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71" name="Straight Connector 70"/>
          <p:cNvCxnSpPr/>
          <p:nvPr/>
        </p:nvCxnSpPr>
        <p:spPr>
          <a:xfrm flipH="1">
            <a:off x="3747000" y="1243112"/>
            <a:ext cx="533399" cy="2209801"/>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3756525" y="1224063"/>
            <a:ext cx="1466851" cy="222885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4509000" y="1233588"/>
            <a:ext cx="1714500" cy="2205037"/>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4513762" y="1243113"/>
            <a:ext cx="2657476" cy="219075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289925" y="1257400"/>
            <a:ext cx="3109912" cy="219075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232900" y="1233588"/>
            <a:ext cx="2933700" cy="2205037"/>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223500" y="1233588"/>
            <a:ext cx="1181100" cy="2214562"/>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7180762" y="1247875"/>
            <a:ext cx="990600" cy="2195513"/>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513762" y="3443388"/>
            <a:ext cx="1390650" cy="2138362"/>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5909175" y="3457675"/>
            <a:ext cx="1495425" cy="2128838"/>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5909175" y="3443388"/>
            <a:ext cx="2262187" cy="2143125"/>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82" name="Oval 81"/>
          <p:cNvSpPr/>
          <p:nvPr/>
        </p:nvSpPr>
        <p:spPr>
          <a:xfrm>
            <a:off x="3694612" y="352525"/>
            <a:ext cx="4572000" cy="1828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3" name="TextBox 82"/>
          <p:cNvSpPr txBox="1"/>
          <p:nvPr/>
        </p:nvSpPr>
        <p:spPr>
          <a:xfrm>
            <a:off x="4100200" y="991925"/>
            <a:ext cx="401072" cy="523220"/>
          </a:xfrm>
          <a:prstGeom prst="rect">
            <a:avLst/>
          </a:prstGeom>
          <a:noFill/>
          <a:ln>
            <a:noFill/>
            <a:prstDash val="dash"/>
          </a:ln>
        </p:spPr>
        <p:txBody>
          <a:bodyPr wrap="none" rtlCol="0">
            <a:spAutoFit/>
          </a:bodyPr>
          <a:lstStyle/>
          <a:p>
            <a:r>
              <a:rPr lang="en-US" sz="2800" dirty="0" smtClean="0"/>
              <a:t>●</a:t>
            </a:r>
            <a:endParaRPr lang="en-US" sz="2800" baseline="-25000" dirty="0"/>
          </a:p>
        </p:txBody>
      </p:sp>
      <p:sp>
        <p:nvSpPr>
          <p:cNvPr id="84" name="TextBox 83"/>
          <p:cNvSpPr txBox="1"/>
          <p:nvPr/>
        </p:nvSpPr>
        <p:spPr>
          <a:xfrm>
            <a:off x="6991545" y="992243"/>
            <a:ext cx="401072" cy="523220"/>
          </a:xfrm>
          <a:prstGeom prst="rect">
            <a:avLst/>
          </a:prstGeom>
          <a:noFill/>
          <a:ln>
            <a:noFill/>
            <a:prstDash val="dash"/>
          </a:ln>
        </p:spPr>
        <p:txBody>
          <a:bodyPr wrap="none" rtlCol="0">
            <a:spAutoFit/>
          </a:bodyPr>
          <a:lstStyle/>
          <a:p>
            <a:r>
              <a:rPr lang="en-US" sz="2800" dirty="0" smtClean="0"/>
              <a:t>●</a:t>
            </a:r>
            <a:endParaRPr lang="en-US" sz="2800" baseline="-25000" dirty="0"/>
          </a:p>
        </p:txBody>
      </p:sp>
      <p:sp>
        <p:nvSpPr>
          <p:cNvPr id="85" name="TextBox 84"/>
          <p:cNvSpPr txBox="1"/>
          <p:nvPr/>
        </p:nvSpPr>
        <p:spPr>
          <a:xfrm>
            <a:off x="6049787" y="980575"/>
            <a:ext cx="401072" cy="523220"/>
          </a:xfrm>
          <a:prstGeom prst="rect">
            <a:avLst/>
          </a:prstGeom>
          <a:noFill/>
          <a:ln>
            <a:noFill/>
            <a:prstDash val="dash"/>
          </a:ln>
        </p:spPr>
        <p:txBody>
          <a:bodyPr wrap="none" rtlCol="0">
            <a:spAutoFit/>
          </a:bodyPr>
          <a:lstStyle/>
          <a:p>
            <a:r>
              <a:rPr lang="en-US" sz="2800" dirty="0" smtClean="0"/>
              <a:t>●</a:t>
            </a:r>
            <a:endParaRPr lang="en-US" sz="2800" baseline="-25000" dirty="0"/>
          </a:p>
        </p:txBody>
      </p:sp>
      <p:sp>
        <p:nvSpPr>
          <p:cNvPr id="86" name="TextBox 85"/>
          <p:cNvSpPr txBox="1"/>
          <p:nvPr/>
        </p:nvSpPr>
        <p:spPr>
          <a:xfrm>
            <a:off x="5059187" y="980575"/>
            <a:ext cx="401072" cy="523220"/>
          </a:xfrm>
          <a:prstGeom prst="rect">
            <a:avLst/>
          </a:prstGeom>
          <a:noFill/>
          <a:ln>
            <a:noFill/>
            <a:prstDash val="dash"/>
          </a:ln>
        </p:spPr>
        <p:txBody>
          <a:bodyPr wrap="none" rtlCol="0">
            <a:spAutoFit/>
          </a:bodyPr>
          <a:lstStyle/>
          <a:p>
            <a:r>
              <a:rPr lang="en-US" sz="2800" dirty="0" smtClean="0"/>
              <a:t>●</a:t>
            </a:r>
            <a:endParaRPr lang="en-US" sz="2800" baseline="-25000" dirty="0"/>
          </a:p>
        </p:txBody>
      </p:sp>
      <p:sp>
        <p:nvSpPr>
          <p:cNvPr id="87" name="Oval 86"/>
          <p:cNvSpPr/>
          <p:nvPr/>
        </p:nvSpPr>
        <p:spPr>
          <a:xfrm>
            <a:off x="3008812" y="2562325"/>
            <a:ext cx="2286000" cy="1828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8" name="TextBox 87"/>
          <p:cNvSpPr txBox="1"/>
          <p:nvPr/>
        </p:nvSpPr>
        <p:spPr>
          <a:xfrm>
            <a:off x="3564778" y="3202043"/>
            <a:ext cx="401072" cy="523220"/>
          </a:xfrm>
          <a:prstGeom prst="rect">
            <a:avLst/>
          </a:prstGeom>
          <a:noFill/>
          <a:ln>
            <a:noFill/>
            <a:prstDash val="dash"/>
          </a:ln>
        </p:spPr>
        <p:txBody>
          <a:bodyPr wrap="none" rtlCol="0">
            <a:spAutoFit/>
          </a:bodyPr>
          <a:lstStyle/>
          <a:p>
            <a:r>
              <a:rPr lang="en-US" sz="2800" dirty="0" smtClean="0"/>
              <a:t>●</a:t>
            </a:r>
            <a:endParaRPr lang="en-US" sz="2800" baseline="-25000" dirty="0"/>
          </a:p>
        </p:txBody>
      </p:sp>
      <p:sp>
        <p:nvSpPr>
          <p:cNvPr id="89" name="TextBox 88"/>
          <p:cNvSpPr txBox="1"/>
          <p:nvPr/>
        </p:nvSpPr>
        <p:spPr>
          <a:xfrm>
            <a:off x="4352440" y="3199999"/>
            <a:ext cx="401072" cy="523220"/>
          </a:xfrm>
          <a:prstGeom prst="rect">
            <a:avLst/>
          </a:prstGeom>
          <a:noFill/>
          <a:ln>
            <a:noFill/>
            <a:prstDash val="dash"/>
          </a:ln>
        </p:spPr>
        <p:txBody>
          <a:bodyPr wrap="none" rtlCol="0">
            <a:spAutoFit/>
          </a:bodyPr>
          <a:lstStyle/>
          <a:p>
            <a:r>
              <a:rPr lang="en-US" sz="2800" dirty="0" smtClean="0"/>
              <a:t>●</a:t>
            </a:r>
            <a:endParaRPr lang="en-US" sz="2800" baseline="-25000" dirty="0"/>
          </a:p>
        </p:txBody>
      </p:sp>
      <p:sp>
        <p:nvSpPr>
          <p:cNvPr id="90" name="Oval 89"/>
          <p:cNvSpPr/>
          <p:nvPr/>
        </p:nvSpPr>
        <p:spPr>
          <a:xfrm>
            <a:off x="6666412" y="2562325"/>
            <a:ext cx="2286000" cy="1828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1" name="TextBox 90"/>
          <p:cNvSpPr txBox="1"/>
          <p:nvPr/>
        </p:nvSpPr>
        <p:spPr>
          <a:xfrm>
            <a:off x="7232003" y="3192418"/>
            <a:ext cx="401072" cy="523220"/>
          </a:xfrm>
          <a:prstGeom prst="rect">
            <a:avLst/>
          </a:prstGeom>
          <a:noFill/>
          <a:ln>
            <a:noFill/>
            <a:prstDash val="dash"/>
          </a:ln>
        </p:spPr>
        <p:txBody>
          <a:bodyPr wrap="none" rtlCol="0">
            <a:spAutoFit/>
          </a:bodyPr>
          <a:lstStyle/>
          <a:p>
            <a:r>
              <a:rPr lang="en-US" sz="2800" dirty="0" smtClean="0"/>
              <a:t>●</a:t>
            </a:r>
            <a:endParaRPr lang="en-US" sz="2800" baseline="-25000" dirty="0"/>
          </a:p>
        </p:txBody>
      </p:sp>
      <p:sp>
        <p:nvSpPr>
          <p:cNvPr id="92" name="TextBox 91"/>
          <p:cNvSpPr txBox="1"/>
          <p:nvPr/>
        </p:nvSpPr>
        <p:spPr>
          <a:xfrm>
            <a:off x="8000415" y="3190375"/>
            <a:ext cx="401072" cy="523220"/>
          </a:xfrm>
          <a:prstGeom prst="rect">
            <a:avLst/>
          </a:prstGeom>
          <a:noFill/>
          <a:ln>
            <a:noFill/>
            <a:prstDash val="dash"/>
          </a:ln>
        </p:spPr>
        <p:txBody>
          <a:bodyPr wrap="none" rtlCol="0">
            <a:spAutoFit/>
          </a:bodyPr>
          <a:lstStyle/>
          <a:p>
            <a:r>
              <a:rPr lang="en-US" sz="2800" dirty="0" smtClean="0"/>
              <a:t>●</a:t>
            </a:r>
            <a:endParaRPr lang="en-US" sz="2800" baseline="-25000" dirty="0"/>
          </a:p>
        </p:txBody>
      </p:sp>
      <p:sp>
        <p:nvSpPr>
          <p:cNvPr id="93" name="Oval 92"/>
          <p:cNvSpPr/>
          <p:nvPr/>
        </p:nvSpPr>
        <p:spPr>
          <a:xfrm>
            <a:off x="4837612" y="4695925"/>
            <a:ext cx="2286000" cy="1828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4" name="TextBox 93"/>
          <p:cNvSpPr txBox="1"/>
          <p:nvPr/>
        </p:nvSpPr>
        <p:spPr>
          <a:xfrm>
            <a:off x="5742387" y="5335643"/>
            <a:ext cx="401072" cy="523220"/>
          </a:xfrm>
          <a:prstGeom prst="rect">
            <a:avLst/>
          </a:prstGeom>
          <a:noFill/>
          <a:ln>
            <a:noFill/>
            <a:prstDash val="dash"/>
          </a:ln>
        </p:spPr>
        <p:txBody>
          <a:bodyPr wrap="none" rtlCol="0">
            <a:spAutoFit/>
          </a:bodyPr>
          <a:lstStyle/>
          <a:p>
            <a:r>
              <a:rPr lang="en-US" sz="2800" dirty="0" smtClean="0"/>
              <a:t>●</a:t>
            </a:r>
            <a:endParaRPr lang="en-US" sz="2800" dirty="0"/>
          </a:p>
        </p:txBody>
      </p:sp>
      <p:sp>
        <p:nvSpPr>
          <p:cNvPr id="95" name="Oval 94"/>
          <p:cNvSpPr/>
          <p:nvPr/>
        </p:nvSpPr>
        <p:spPr>
          <a:xfrm>
            <a:off x="3328852" y="3058211"/>
            <a:ext cx="829994" cy="815926"/>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7" name="Oval 96"/>
          <p:cNvSpPr/>
          <p:nvPr/>
        </p:nvSpPr>
        <p:spPr>
          <a:xfrm>
            <a:off x="5521067" y="5180087"/>
            <a:ext cx="829994" cy="81592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8" name="Oval 97"/>
          <p:cNvSpPr/>
          <p:nvPr/>
        </p:nvSpPr>
        <p:spPr>
          <a:xfrm>
            <a:off x="5453074" y="5112096"/>
            <a:ext cx="956602" cy="942534"/>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9" name="Oval 98"/>
          <p:cNvSpPr/>
          <p:nvPr/>
        </p:nvSpPr>
        <p:spPr>
          <a:xfrm>
            <a:off x="4212788" y="3055863"/>
            <a:ext cx="829994" cy="815926"/>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03" name="Rounded Rectangle 102"/>
          <p:cNvSpPr/>
          <p:nvPr/>
        </p:nvSpPr>
        <p:spPr>
          <a:xfrm>
            <a:off x="6925496" y="2997252"/>
            <a:ext cx="1831144" cy="92846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 name="Picture 104"/>
          <p:cNvPicPr>
            <a:picLocks noChangeAspect="1"/>
          </p:cNvPicPr>
          <p:nvPr>
            <p:custDataLst>
              <p:tags r:id="rId4"/>
            </p:custDataLst>
          </p:nvPr>
        </p:nvPicPr>
        <p:blipFill>
          <a:blip r:embed="rId21" cstate="print">
            <a:extLst>
              <a:ext uri="{28A0092B-C50C-407E-A947-70E740481C1C}">
                <a14:useLocalDpi xmlns:a14="http://schemas.microsoft.com/office/drawing/2010/main" val="0"/>
              </a:ext>
            </a:extLst>
          </a:blip>
          <a:stretch>
            <a:fillRect/>
          </a:stretch>
        </p:blipFill>
        <p:spPr>
          <a:xfrm>
            <a:off x="6829655" y="6309494"/>
            <a:ext cx="315430" cy="342857"/>
          </a:xfrm>
          <a:prstGeom prst="rect">
            <a:avLst/>
          </a:prstGeom>
        </p:spPr>
      </p:pic>
      <p:pic>
        <p:nvPicPr>
          <p:cNvPr id="106" name="Picture 105"/>
          <p:cNvPicPr>
            <a:picLocks noChangeAspect="1"/>
          </p:cNvPicPr>
          <p:nvPr>
            <p:custDataLst>
              <p:tags r:id="rId5"/>
            </p:custDataLst>
          </p:nvPr>
        </p:nvPicPr>
        <p:blipFill>
          <a:blip r:embed="rId22" cstate="print">
            <a:extLst>
              <a:ext uri="{28A0092B-C50C-407E-A947-70E740481C1C}">
                <a14:useLocalDpi xmlns:a14="http://schemas.microsoft.com/office/drawing/2010/main" val="0"/>
              </a:ext>
            </a:extLst>
          </a:blip>
          <a:stretch>
            <a:fillRect/>
          </a:stretch>
        </p:blipFill>
        <p:spPr>
          <a:xfrm>
            <a:off x="8541348" y="4286584"/>
            <a:ext cx="315430" cy="364190"/>
          </a:xfrm>
          <a:prstGeom prst="rect">
            <a:avLst/>
          </a:prstGeom>
        </p:spPr>
      </p:pic>
      <p:pic>
        <p:nvPicPr>
          <p:cNvPr id="107" name="Picture 106"/>
          <p:cNvPicPr>
            <a:picLocks noChangeAspect="1"/>
          </p:cNvPicPr>
          <p:nvPr>
            <p:custDataLst>
              <p:tags r:id="rId6"/>
            </p:custDataLst>
          </p:nvPr>
        </p:nvPicPr>
        <p:blipFill>
          <a:blip r:embed="rId23" cstate="print">
            <a:extLst>
              <a:ext uri="{28A0092B-C50C-407E-A947-70E740481C1C}">
                <a14:useLocalDpi xmlns:a14="http://schemas.microsoft.com/office/drawing/2010/main" val="0"/>
              </a:ext>
            </a:extLst>
          </a:blip>
          <a:stretch>
            <a:fillRect/>
          </a:stretch>
        </p:blipFill>
        <p:spPr>
          <a:xfrm>
            <a:off x="3120720" y="4304230"/>
            <a:ext cx="326096" cy="364190"/>
          </a:xfrm>
          <a:prstGeom prst="rect">
            <a:avLst/>
          </a:prstGeom>
        </p:spPr>
      </p:pic>
      <p:pic>
        <p:nvPicPr>
          <p:cNvPr id="108" name="Picture 107"/>
          <p:cNvPicPr>
            <a:picLocks noChangeAspect="1"/>
          </p:cNvPicPr>
          <p:nvPr>
            <p:custDataLst>
              <p:tags r:id="rId7"/>
            </p:custDataLst>
          </p:nvPr>
        </p:nvPicPr>
        <p:blipFill>
          <a:blip r:embed="rId24" cstate="print">
            <a:extLst>
              <a:ext uri="{28A0092B-C50C-407E-A947-70E740481C1C}">
                <a14:useLocalDpi xmlns:a14="http://schemas.microsoft.com/office/drawing/2010/main" val="0"/>
              </a:ext>
            </a:extLst>
          </a:blip>
          <a:stretch>
            <a:fillRect/>
          </a:stretch>
        </p:blipFill>
        <p:spPr>
          <a:xfrm>
            <a:off x="8201255" y="1703804"/>
            <a:ext cx="443430" cy="364190"/>
          </a:xfrm>
          <a:prstGeom prst="rect">
            <a:avLst/>
          </a:prstGeom>
        </p:spPr>
      </p:pic>
      <p:pic>
        <p:nvPicPr>
          <p:cNvPr id="109" name="Picture 108"/>
          <p:cNvPicPr>
            <a:picLocks noChangeAspect="1"/>
          </p:cNvPicPr>
          <p:nvPr>
            <p:custDataLst>
              <p:tags r:id="rId8"/>
            </p:custDataLst>
          </p:nvPr>
        </p:nvPicPr>
        <p:blipFill>
          <a:blip r:embed="rId25" cstate="print">
            <a:extLst>
              <a:ext uri="{28A0092B-C50C-407E-A947-70E740481C1C}">
                <a14:useLocalDpi xmlns:a14="http://schemas.microsoft.com/office/drawing/2010/main" val="0"/>
              </a:ext>
            </a:extLst>
          </a:blip>
          <a:stretch>
            <a:fillRect/>
          </a:stretch>
        </p:blipFill>
        <p:spPr>
          <a:xfrm>
            <a:off x="6072467" y="5465679"/>
            <a:ext cx="147810" cy="310857"/>
          </a:xfrm>
          <a:prstGeom prst="rect">
            <a:avLst/>
          </a:prstGeom>
        </p:spPr>
      </p:pic>
      <p:pic>
        <p:nvPicPr>
          <p:cNvPr id="110" name="Picture 109"/>
          <p:cNvPicPr>
            <a:picLocks noChangeAspect="1"/>
          </p:cNvPicPr>
          <p:nvPr>
            <p:custDataLst>
              <p:tags r:id="rId9"/>
            </p:custDataLst>
          </p:nvPr>
        </p:nvPicPr>
        <p:blipFill>
          <a:blip r:embed="rId26" cstate="print">
            <a:extLst>
              <a:ext uri="{28A0092B-C50C-407E-A947-70E740481C1C}">
                <a14:useLocalDpi xmlns:a14="http://schemas.microsoft.com/office/drawing/2010/main" val="0"/>
              </a:ext>
            </a:extLst>
          </a:blip>
          <a:stretch>
            <a:fillRect/>
          </a:stretch>
        </p:blipFill>
        <p:spPr>
          <a:xfrm>
            <a:off x="8275049" y="3380165"/>
            <a:ext cx="384001" cy="231619"/>
          </a:xfrm>
          <a:prstGeom prst="rect">
            <a:avLst/>
          </a:prstGeom>
        </p:spPr>
      </p:pic>
      <p:pic>
        <p:nvPicPr>
          <p:cNvPr id="111" name="Picture 110"/>
          <p:cNvPicPr>
            <a:picLocks noChangeAspect="1"/>
          </p:cNvPicPr>
          <p:nvPr>
            <p:custDataLst>
              <p:tags r:id="rId10"/>
            </p:custDataLst>
          </p:nvPr>
        </p:nvPicPr>
        <p:blipFill>
          <a:blip r:embed="rId27" cstate="print">
            <a:extLst>
              <a:ext uri="{28A0092B-C50C-407E-A947-70E740481C1C}">
                <a14:useLocalDpi xmlns:a14="http://schemas.microsoft.com/office/drawing/2010/main" val="0"/>
              </a:ext>
            </a:extLst>
          </a:blip>
          <a:stretch>
            <a:fillRect/>
          </a:stretch>
        </p:blipFill>
        <p:spPr>
          <a:xfrm>
            <a:off x="7580426" y="3370540"/>
            <a:ext cx="147810" cy="231619"/>
          </a:xfrm>
          <a:prstGeom prst="rect">
            <a:avLst/>
          </a:prstGeom>
        </p:spPr>
      </p:pic>
      <p:pic>
        <p:nvPicPr>
          <p:cNvPr id="112" name="Picture 111"/>
          <p:cNvPicPr>
            <a:picLocks noChangeAspect="1"/>
          </p:cNvPicPr>
          <p:nvPr>
            <p:custDataLst>
              <p:tags r:id="rId11"/>
            </p:custDataLst>
          </p:nvPr>
        </p:nvPicPr>
        <p:blipFill>
          <a:blip r:embed="rId28" cstate="print">
            <a:extLst>
              <a:ext uri="{28A0092B-C50C-407E-A947-70E740481C1C}">
                <a14:useLocalDpi xmlns:a14="http://schemas.microsoft.com/office/drawing/2010/main" val="0"/>
              </a:ext>
            </a:extLst>
          </a:blip>
          <a:stretch>
            <a:fillRect/>
          </a:stretch>
        </p:blipFill>
        <p:spPr>
          <a:xfrm>
            <a:off x="4662369" y="3380165"/>
            <a:ext cx="397715" cy="231619"/>
          </a:xfrm>
          <a:prstGeom prst="rect">
            <a:avLst/>
          </a:prstGeom>
        </p:spPr>
      </p:pic>
      <p:pic>
        <p:nvPicPr>
          <p:cNvPr id="113" name="Picture 112"/>
          <p:cNvPicPr>
            <a:picLocks noChangeAspect="1"/>
          </p:cNvPicPr>
          <p:nvPr>
            <p:custDataLst>
              <p:tags r:id="rId12"/>
            </p:custDataLst>
          </p:nvPr>
        </p:nvPicPr>
        <p:blipFill>
          <a:blip r:embed="rId29" cstate="print">
            <a:extLst>
              <a:ext uri="{28A0092B-C50C-407E-A947-70E740481C1C}">
                <a14:useLocalDpi xmlns:a14="http://schemas.microsoft.com/office/drawing/2010/main" val="0"/>
              </a:ext>
            </a:extLst>
          </a:blip>
          <a:stretch>
            <a:fillRect/>
          </a:stretch>
        </p:blipFill>
        <p:spPr>
          <a:xfrm>
            <a:off x="3861865" y="3380165"/>
            <a:ext cx="187429" cy="231619"/>
          </a:xfrm>
          <a:prstGeom prst="rect">
            <a:avLst/>
          </a:prstGeom>
        </p:spPr>
      </p:pic>
      <p:pic>
        <p:nvPicPr>
          <p:cNvPr id="114" name="Picture 113"/>
          <p:cNvPicPr>
            <a:picLocks noChangeAspect="1"/>
          </p:cNvPicPr>
          <p:nvPr>
            <p:custDataLst>
              <p:tags r:id="rId13"/>
            </p:custDataLst>
          </p:nvPr>
        </p:nvPicPr>
        <p:blipFill>
          <a:blip r:embed="rId30" cstate="print">
            <a:extLst>
              <a:ext uri="{28A0092B-C50C-407E-A947-70E740481C1C}">
                <a14:useLocalDpi xmlns:a14="http://schemas.microsoft.com/office/drawing/2010/main" val="0"/>
              </a:ext>
            </a:extLst>
          </a:blip>
          <a:stretch>
            <a:fillRect/>
          </a:stretch>
        </p:blipFill>
        <p:spPr>
          <a:xfrm>
            <a:off x="7325357" y="1193666"/>
            <a:ext cx="804574" cy="231619"/>
          </a:xfrm>
          <a:prstGeom prst="rect">
            <a:avLst/>
          </a:prstGeom>
        </p:spPr>
      </p:pic>
      <p:pic>
        <p:nvPicPr>
          <p:cNvPr id="115" name="Picture 114"/>
          <p:cNvPicPr>
            <a:picLocks noChangeAspect="1"/>
          </p:cNvPicPr>
          <p:nvPr>
            <p:custDataLst>
              <p:tags r:id="rId14"/>
            </p:custDataLst>
          </p:nvPr>
        </p:nvPicPr>
        <p:blipFill>
          <a:blip r:embed="rId31" cstate="print">
            <a:extLst>
              <a:ext uri="{28A0092B-C50C-407E-A947-70E740481C1C}">
                <a14:useLocalDpi xmlns:a14="http://schemas.microsoft.com/office/drawing/2010/main" val="0"/>
              </a:ext>
            </a:extLst>
          </a:blip>
          <a:stretch>
            <a:fillRect/>
          </a:stretch>
        </p:blipFill>
        <p:spPr>
          <a:xfrm>
            <a:off x="6370853" y="1192062"/>
            <a:ext cx="562287" cy="231619"/>
          </a:xfrm>
          <a:prstGeom prst="rect">
            <a:avLst/>
          </a:prstGeom>
        </p:spPr>
      </p:pic>
      <p:pic>
        <p:nvPicPr>
          <p:cNvPr id="10" name="Picture 9"/>
          <p:cNvPicPr>
            <a:picLocks noChangeAspect="1"/>
          </p:cNvPicPr>
          <p:nvPr>
            <p:custDataLst>
              <p:tags r:id="rId15"/>
            </p:custDataLst>
          </p:nvPr>
        </p:nvPicPr>
        <p:blipFill>
          <a:blip r:embed="rId32" cstate="print">
            <a:extLst>
              <a:ext uri="{28A0092B-C50C-407E-A947-70E740481C1C}">
                <a14:useLocalDpi xmlns:a14="http://schemas.microsoft.com/office/drawing/2010/main" val="0"/>
              </a:ext>
            </a:extLst>
          </a:blip>
          <a:stretch>
            <a:fillRect/>
          </a:stretch>
        </p:blipFill>
        <p:spPr>
          <a:xfrm>
            <a:off x="7182589" y="3266083"/>
            <a:ext cx="126477" cy="437333"/>
          </a:xfrm>
          <a:prstGeom prst="rect">
            <a:avLst/>
          </a:prstGeom>
        </p:spPr>
      </p:pic>
      <p:pic>
        <p:nvPicPr>
          <p:cNvPr id="11" name="Picture 10"/>
          <p:cNvPicPr>
            <a:picLocks noChangeAspect="1"/>
          </p:cNvPicPr>
          <p:nvPr>
            <p:custDataLst>
              <p:tags r:id="rId16"/>
            </p:custDataLst>
          </p:nvPr>
        </p:nvPicPr>
        <p:blipFill>
          <a:blip r:embed="rId32" cstate="print">
            <a:extLst>
              <a:ext uri="{28A0092B-C50C-407E-A947-70E740481C1C}">
                <a14:useLocalDpi xmlns:a14="http://schemas.microsoft.com/office/drawing/2010/main" val="0"/>
              </a:ext>
            </a:extLst>
          </a:blip>
          <a:stretch>
            <a:fillRect/>
          </a:stretch>
        </p:blipFill>
        <p:spPr>
          <a:xfrm>
            <a:off x="7951007" y="3266083"/>
            <a:ext cx="126477" cy="437333"/>
          </a:xfrm>
          <a:prstGeom prst="rect">
            <a:avLst/>
          </a:prstGeom>
        </p:spPr>
      </p:pic>
      <p:sp>
        <p:nvSpPr>
          <p:cNvPr id="124" name="Oval 123"/>
          <p:cNvSpPr/>
          <p:nvPr/>
        </p:nvSpPr>
        <p:spPr>
          <a:xfrm>
            <a:off x="7897667" y="3054259"/>
            <a:ext cx="829994" cy="815926"/>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 name="Freeform 8"/>
          <p:cNvSpPr/>
          <p:nvPr/>
        </p:nvSpPr>
        <p:spPr>
          <a:xfrm>
            <a:off x="7161196" y="1289785"/>
            <a:ext cx="1174282" cy="1742173"/>
          </a:xfrm>
          <a:custGeom>
            <a:avLst/>
            <a:gdLst>
              <a:gd name="connsiteX0" fmla="*/ 0 w 1174282"/>
              <a:gd name="connsiteY0" fmla="*/ 0 h 1742173"/>
              <a:gd name="connsiteX1" fmla="*/ 924025 w 1174282"/>
              <a:gd name="connsiteY1" fmla="*/ 664143 h 1742173"/>
              <a:gd name="connsiteX2" fmla="*/ 1174282 w 1174282"/>
              <a:gd name="connsiteY2" fmla="*/ 1742173 h 1742173"/>
            </a:gdLst>
            <a:ahLst/>
            <a:cxnLst>
              <a:cxn ang="0">
                <a:pos x="connsiteX0" y="connsiteY0"/>
              </a:cxn>
              <a:cxn ang="0">
                <a:pos x="connsiteX1" y="connsiteY1"/>
              </a:cxn>
              <a:cxn ang="0">
                <a:pos x="connsiteX2" y="connsiteY2"/>
              </a:cxn>
            </a:cxnLst>
            <a:rect l="l" t="t" r="r" b="b"/>
            <a:pathLst>
              <a:path w="1174282" h="1742173">
                <a:moveTo>
                  <a:pt x="0" y="0"/>
                </a:moveTo>
                <a:cubicBezTo>
                  <a:pt x="364155" y="186890"/>
                  <a:pt x="728311" y="373781"/>
                  <a:pt x="924025" y="664143"/>
                </a:cubicBezTo>
                <a:cubicBezTo>
                  <a:pt x="1119739" y="954505"/>
                  <a:pt x="1147010" y="1348339"/>
                  <a:pt x="1174282" y="1742173"/>
                </a:cubicBezTo>
              </a:path>
            </a:pathLst>
          </a:custGeom>
          <a:noFill/>
          <a:ln w="19050">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344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up)">
                                      <p:cBhvr>
                                        <p:cTn id="11" dur="500"/>
                                        <p:tgtEl>
                                          <p:spTgt spid="59"/>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wipe(up)">
                                      <p:cBhvr>
                                        <p:cTn id="15" dur="500"/>
                                        <p:tgtEl>
                                          <p:spTgt spid="9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wipe(up)">
                                      <p:cBhvr>
                                        <p:cTn id="25" dur="500"/>
                                        <p:tgtEl>
                                          <p:spTgt spid="63"/>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99"/>
                                        </p:tgtEl>
                                        <p:attrNameLst>
                                          <p:attrName>style.visibility</p:attrName>
                                        </p:attrNameLst>
                                      </p:cBhvr>
                                      <p:to>
                                        <p:strVal val="visible"/>
                                      </p:to>
                                    </p:set>
                                    <p:animEffect transition="in" filter="wipe(up)">
                                      <p:cBhvr>
                                        <p:cTn id="29" dur="500"/>
                                        <p:tgtEl>
                                          <p:spTgt spid="9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up)">
                                      <p:cBhvr>
                                        <p:cTn id="34" dur="500"/>
                                        <p:tgtEl>
                                          <p:spTgt spid="9"/>
                                        </p:tgtEl>
                                      </p:cBhvr>
                                    </p:animEffect>
                                  </p:childTnLst>
                                </p:cTn>
                              </p:par>
                            </p:childTnLst>
                          </p:cTn>
                        </p:par>
                        <p:par>
                          <p:cTn id="35" fill="hold">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124"/>
                                        </p:tgtEl>
                                        <p:attrNameLst>
                                          <p:attrName>style.visibility</p:attrName>
                                        </p:attrNameLst>
                                      </p:cBhvr>
                                      <p:to>
                                        <p:strVal val="visible"/>
                                      </p:to>
                                    </p:set>
                                    <p:animEffect transition="in" filter="wipe(up)">
                                      <p:cBhvr>
                                        <p:cTn id="38" dur="500"/>
                                        <p:tgtEl>
                                          <p:spTgt spid="12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wipe(up)">
                                      <p:cBhvr>
                                        <p:cTn id="43" dur="500"/>
                                        <p:tgtEl>
                                          <p:spTgt spid="61"/>
                                        </p:tgtEl>
                                      </p:cBhvr>
                                    </p:animEffect>
                                  </p:childTnLst>
                                </p:cTn>
                              </p:par>
                            </p:childTnLst>
                          </p:cTn>
                        </p:par>
                        <p:par>
                          <p:cTn id="44" fill="hold">
                            <p:stCondLst>
                              <p:cond delay="500"/>
                            </p:stCondLst>
                            <p:childTnLst>
                              <p:par>
                                <p:cTn id="45" presetID="22" presetClass="entr" presetSubtype="2" fill="hold" grpId="0" nodeType="afterEffect">
                                  <p:stCondLst>
                                    <p:cond delay="0"/>
                                  </p:stCondLst>
                                  <p:childTnLst>
                                    <p:set>
                                      <p:cBhvr>
                                        <p:cTn id="46" dur="1" fill="hold">
                                          <p:stCondLst>
                                            <p:cond delay="0"/>
                                          </p:stCondLst>
                                        </p:cTn>
                                        <p:tgtEl>
                                          <p:spTgt spid="98"/>
                                        </p:tgtEl>
                                        <p:attrNameLst>
                                          <p:attrName>style.visibility</p:attrName>
                                        </p:attrNameLst>
                                      </p:cBhvr>
                                      <p:to>
                                        <p:strVal val="visible"/>
                                      </p:to>
                                    </p:set>
                                    <p:animEffect transition="in" filter="wipe(right)">
                                      <p:cBhvr>
                                        <p:cTn id="47" dur="500"/>
                                        <p:tgtEl>
                                          <p:spTgt spid="9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up)">
                                      <p:cBhvr>
                                        <p:cTn id="52" dur="500"/>
                                        <p:tgtEl>
                                          <p:spTgt spid="57"/>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wipe(up)">
                                      <p:cBhvr>
                                        <p:cTn id="55" dur="500"/>
                                        <p:tgtEl>
                                          <p:spTgt spid="68"/>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wipe(up)">
                                      <p:cBhvr>
                                        <p:cTn id="58" dur="500"/>
                                        <p:tgtEl>
                                          <p:spTgt spid="54"/>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500"/>
                                        <p:tgtEl>
                                          <p:spTgt spid="69"/>
                                        </p:tgtEl>
                                      </p:cBhvr>
                                    </p:animEffect>
                                  </p:childTnLst>
                                </p:cTn>
                              </p:par>
                            </p:childTnLst>
                          </p:cTn>
                        </p:par>
                        <p:par>
                          <p:cTn id="62" fill="hold">
                            <p:stCondLst>
                              <p:cond delay="500"/>
                            </p:stCondLst>
                            <p:childTnLst>
                              <p:par>
                                <p:cTn id="63" presetID="22" presetClass="entr" presetSubtype="1" fill="hold" grpId="0" nodeType="afterEffect">
                                  <p:stCondLst>
                                    <p:cond delay="0"/>
                                  </p:stCondLst>
                                  <p:childTnLst>
                                    <p:set>
                                      <p:cBhvr>
                                        <p:cTn id="64" dur="1" fill="hold">
                                          <p:stCondLst>
                                            <p:cond delay="0"/>
                                          </p:stCondLst>
                                        </p:cTn>
                                        <p:tgtEl>
                                          <p:spTgt spid="103"/>
                                        </p:tgtEl>
                                        <p:attrNameLst>
                                          <p:attrName>style.visibility</p:attrName>
                                        </p:attrNameLst>
                                      </p:cBhvr>
                                      <p:to>
                                        <p:strVal val="visible"/>
                                      </p:to>
                                    </p:set>
                                    <p:animEffect transition="in" filter="wipe(up)">
                                      <p:cBhvr>
                                        <p:cTn id="65" dur="500"/>
                                        <p:tgtEl>
                                          <p:spTgt spid="103"/>
                                        </p:tgtEl>
                                      </p:cBhvr>
                                    </p:animEffect>
                                  </p:childTnLst>
                                </p:cTn>
                              </p:par>
                            </p:childTnLst>
                          </p:cTn>
                        </p:par>
                        <p:par>
                          <p:cTn id="66" fill="hold">
                            <p:stCondLst>
                              <p:cond delay="1000"/>
                            </p:stCondLst>
                            <p:childTnLst>
                              <p:par>
                                <p:cTn id="67" presetID="10" presetClass="entr" presetSubtype="0"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500"/>
                                        <p:tgtEl>
                                          <p:spTgt spid="10"/>
                                        </p:tgtEl>
                                      </p:cBhvr>
                                    </p:animEffect>
                                  </p:childTnLst>
                                </p:cTn>
                              </p:par>
                            </p:childTnLst>
                          </p:cTn>
                        </p:par>
                        <p:par>
                          <p:cTn id="70" fill="hold">
                            <p:stCondLst>
                              <p:cond delay="1500"/>
                            </p:stCondLst>
                            <p:childTnLst>
                              <p:par>
                                <p:cTn id="71" presetID="10" presetClass="entr" presetSubtype="0" fill="hold"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fade">
                                      <p:cBhvr>
                                        <p:cTn id="73" dur="500"/>
                                        <p:tgtEl>
                                          <p:spTgt spid="11"/>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60"/>
                                        </p:tgtEl>
                                        <p:attrNameLst>
                                          <p:attrName>style.visibility</p:attrName>
                                        </p:attrNameLst>
                                      </p:cBhvr>
                                      <p:to>
                                        <p:strVal val="visible"/>
                                      </p:to>
                                    </p:set>
                                    <p:animEffect transition="in" filter="wipe(up)">
                                      <p:cBhvr>
                                        <p:cTn id="78" dur="500"/>
                                        <p:tgtEl>
                                          <p:spTgt spid="60"/>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67"/>
                                        </p:tgtEl>
                                        <p:attrNameLst>
                                          <p:attrName>style.visibility</p:attrName>
                                        </p:attrNameLst>
                                      </p:cBhvr>
                                      <p:to>
                                        <p:strVal val="visible"/>
                                      </p:to>
                                    </p:set>
                                    <p:animEffect transition="in" filter="wipe(up)">
                                      <p:cBhvr>
                                        <p:cTn id="81" dur="500"/>
                                        <p:tgtEl>
                                          <p:spTgt spid="67"/>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97"/>
                                        </p:tgtEl>
                                        <p:attrNameLst>
                                          <p:attrName>style.visibility</p:attrName>
                                        </p:attrNameLst>
                                      </p:cBhvr>
                                      <p:to>
                                        <p:strVal val="visible"/>
                                      </p:to>
                                    </p:set>
                                    <p:animEffect transition="in" filter="wipe(left)">
                                      <p:cBhvr>
                                        <p:cTn id="85"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7" grpId="0" animBg="1"/>
      <p:bldP spid="59" grpId="0" animBg="1"/>
      <p:bldP spid="60" grpId="0" animBg="1"/>
      <p:bldP spid="61" grpId="0" animBg="1"/>
      <p:bldP spid="62" grpId="0" animBg="1"/>
      <p:bldP spid="63" grpId="0" animBg="1"/>
      <p:bldP spid="67" grpId="0" animBg="1"/>
      <p:bldP spid="68" grpId="0" animBg="1"/>
      <p:bldP spid="69" grpId="0" animBg="1"/>
      <p:bldP spid="95" grpId="0" animBg="1"/>
      <p:bldP spid="97" grpId="0" animBg="1"/>
      <p:bldP spid="98" grpId="0" animBg="1"/>
      <p:bldP spid="99" grpId="0" animBg="1"/>
      <p:bldP spid="103" grpId="0" animBg="1"/>
      <p:bldP spid="124"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18712" y="949291"/>
            <a:ext cx="8713121" cy="4734474"/>
          </a:xfrm>
          <a:prstGeom prst="rect">
            <a:avLst/>
          </a:prstGeom>
        </p:spPr>
      </p:pic>
      <p:sp>
        <p:nvSpPr>
          <p:cNvPr id="4" name="TextBox 3"/>
          <p:cNvSpPr txBox="1"/>
          <p:nvPr/>
        </p:nvSpPr>
        <p:spPr>
          <a:xfrm>
            <a:off x="115503" y="81290"/>
            <a:ext cx="3348161" cy="523220"/>
          </a:xfrm>
          <a:prstGeom prst="rect">
            <a:avLst/>
          </a:prstGeom>
          <a:noFill/>
        </p:spPr>
        <p:txBody>
          <a:bodyPr wrap="none" rtlCol="0">
            <a:spAutoFit/>
          </a:bodyPr>
          <a:lstStyle/>
          <a:p>
            <a:r>
              <a:rPr lang="en-US" sz="2800" dirty="0" smtClean="0">
                <a:solidFill>
                  <a:srgbClr val="0070C0"/>
                </a:solidFill>
              </a:rPr>
              <a:t>Value Creation Game:</a:t>
            </a:r>
            <a:endParaRPr lang="en-US" sz="2800" dirty="0">
              <a:solidFill>
                <a:srgbClr val="0070C0"/>
              </a:solidFill>
            </a:endParaRPr>
          </a:p>
        </p:txBody>
      </p:sp>
    </p:spTree>
    <p:extLst>
      <p:ext uri="{BB962C8B-B14F-4D97-AF65-F5344CB8AC3E}">
        <p14:creationId xmlns:p14="http://schemas.microsoft.com/office/powerpoint/2010/main" val="343597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66837" y="804911"/>
            <a:ext cx="7763790" cy="982857"/>
          </a:xfrm>
          <a:prstGeom prst="rect">
            <a:avLst/>
          </a:prstGeom>
        </p:spPr>
      </p:pic>
      <p:sp>
        <p:nvSpPr>
          <p:cNvPr id="4" name="TextBox 3"/>
          <p:cNvSpPr txBox="1"/>
          <p:nvPr/>
        </p:nvSpPr>
        <p:spPr>
          <a:xfrm>
            <a:off x="173255" y="81290"/>
            <a:ext cx="2323970" cy="523220"/>
          </a:xfrm>
          <a:prstGeom prst="rect">
            <a:avLst/>
          </a:prstGeom>
          <a:noFill/>
        </p:spPr>
        <p:txBody>
          <a:bodyPr wrap="none" rtlCol="0">
            <a:spAutoFit/>
          </a:bodyPr>
          <a:lstStyle/>
          <a:p>
            <a:r>
              <a:rPr lang="en-US" sz="2800" dirty="0" smtClean="0">
                <a:solidFill>
                  <a:srgbClr val="0070C0"/>
                </a:solidFill>
              </a:rPr>
              <a:t>Value </a:t>
            </a:r>
            <a:r>
              <a:rPr lang="en-US" sz="2800" dirty="0" smtClean="0">
                <a:solidFill>
                  <a:srgbClr val="FF0000"/>
                </a:solidFill>
              </a:rPr>
              <a:t>Capture</a:t>
            </a:r>
            <a:r>
              <a:rPr lang="en-US" sz="2800" dirty="0" smtClean="0">
                <a:solidFill>
                  <a:srgbClr val="0070C0"/>
                </a:solidFill>
              </a:rPr>
              <a:t>:</a:t>
            </a:r>
            <a:endParaRPr lang="en-US" sz="2800" dirty="0">
              <a:solidFill>
                <a:srgbClr val="0070C0"/>
              </a:solidFill>
            </a:endParaRPr>
          </a:p>
        </p:txBody>
      </p:sp>
      <p:pic>
        <p:nvPicPr>
          <p:cNvPr id="13" name="Picture 12"/>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84484" y="2959363"/>
            <a:ext cx="8525692" cy="272762"/>
          </a:xfrm>
          <a:prstGeom prst="rect">
            <a:avLst/>
          </a:prstGeom>
        </p:spPr>
      </p:pic>
      <p:pic>
        <p:nvPicPr>
          <p:cNvPr id="3" name="Picture 2"/>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254006" y="4189793"/>
            <a:ext cx="8740548" cy="1833143"/>
          </a:xfrm>
          <a:prstGeom prst="rect">
            <a:avLst/>
          </a:prstGeom>
        </p:spPr>
      </p:pic>
    </p:spTree>
    <p:extLst>
      <p:ext uri="{BB962C8B-B14F-4D97-AF65-F5344CB8AC3E}">
        <p14:creationId xmlns:p14="http://schemas.microsoft.com/office/powerpoint/2010/main" val="94290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43840" y="853037"/>
            <a:ext cx="5359225" cy="740571"/>
          </a:xfrm>
          <a:prstGeom prst="rect">
            <a:avLst/>
          </a:prstGeom>
        </p:spPr>
      </p:pic>
      <p:sp>
        <p:nvSpPr>
          <p:cNvPr id="4" name="TextBox 3"/>
          <p:cNvSpPr txBox="1"/>
          <p:nvPr/>
        </p:nvSpPr>
        <p:spPr>
          <a:xfrm>
            <a:off x="173255" y="81290"/>
            <a:ext cx="2323970" cy="523220"/>
          </a:xfrm>
          <a:prstGeom prst="rect">
            <a:avLst/>
          </a:prstGeom>
          <a:noFill/>
        </p:spPr>
        <p:txBody>
          <a:bodyPr wrap="none" rtlCol="0">
            <a:spAutoFit/>
          </a:bodyPr>
          <a:lstStyle/>
          <a:p>
            <a:r>
              <a:rPr lang="en-US" sz="2800" dirty="0" smtClean="0">
                <a:solidFill>
                  <a:srgbClr val="0070C0"/>
                </a:solidFill>
              </a:rPr>
              <a:t>Value </a:t>
            </a:r>
            <a:r>
              <a:rPr lang="en-US" sz="2800" dirty="0" smtClean="0">
                <a:solidFill>
                  <a:srgbClr val="FF0000"/>
                </a:solidFill>
              </a:rPr>
              <a:t>Capture</a:t>
            </a:r>
            <a:r>
              <a:rPr lang="en-US" sz="2800" dirty="0" smtClean="0">
                <a:solidFill>
                  <a:srgbClr val="0070C0"/>
                </a:solidFill>
              </a:rPr>
              <a:t>:</a:t>
            </a:r>
            <a:endParaRPr lang="en-US" sz="2800" dirty="0">
              <a:solidFill>
                <a:srgbClr val="0070C0"/>
              </a:solidFill>
            </a:endParaRPr>
          </a:p>
        </p:txBody>
      </p:sp>
      <p:pic>
        <p:nvPicPr>
          <p:cNvPr id="9" name="Picture 8"/>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49732" y="2247097"/>
            <a:ext cx="8716167" cy="1261715"/>
          </a:xfrm>
          <a:prstGeom prst="rect">
            <a:avLst/>
          </a:prstGeom>
        </p:spPr>
      </p:pic>
      <p:pic>
        <p:nvPicPr>
          <p:cNvPr id="10" name="Picture 9"/>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264204" y="4295670"/>
            <a:ext cx="7658646" cy="1249524"/>
          </a:xfrm>
          <a:prstGeom prst="rect">
            <a:avLst/>
          </a:prstGeom>
        </p:spPr>
      </p:pic>
    </p:spTree>
    <p:extLst>
      <p:ext uri="{BB962C8B-B14F-4D97-AF65-F5344CB8AC3E}">
        <p14:creationId xmlns:p14="http://schemas.microsoft.com/office/powerpoint/2010/main" val="312138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60963" y="5107403"/>
            <a:ext cx="8719218" cy="1351618"/>
          </a:xfrm>
          <a:prstGeom prst="rect">
            <a:avLst/>
          </a:prstGeom>
        </p:spPr>
      </p:pic>
      <p:sp>
        <p:nvSpPr>
          <p:cNvPr id="4" name="TextBox 3"/>
          <p:cNvSpPr txBox="1"/>
          <p:nvPr/>
        </p:nvSpPr>
        <p:spPr>
          <a:xfrm>
            <a:off x="173255" y="81290"/>
            <a:ext cx="2323970" cy="523220"/>
          </a:xfrm>
          <a:prstGeom prst="rect">
            <a:avLst/>
          </a:prstGeom>
          <a:noFill/>
        </p:spPr>
        <p:txBody>
          <a:bodyPr wrap="none" rtlCol="0">
            <a:spAutoFit/>
          </a:bodyPr>
          <a:lstStyle/>
          <a:p>
            <a:r>
              <a:rPr lang="en-US" sz="2800" dirty="0" smtClean="0">
                <a:solidFill>
                  <a:srgbClr val="0070C0"/>
                </a:solidFill>
              </a:rPr>
              <a:t>Value </a:t>
            </a:r>
            <a:r>
              <a:rPr lang="en-US" sz="2800" dirty="0" smtClean="0">
                <a:solidFill>
                  <a:srgbClr val="FF0000"/>
                </a:solidFill>
              </a:rPr>
              <a:t>Capture</a:t>
            </a:r>
            <a:r>
              <a:rPr lang="en-US" sz="2800" dirty="0" smtClean="0">
                <a:solidFill>
                  <a:srgbClr val="0070C0"/>
                </a:solidFill>
              </a:rPr>
              <a:t>:</a:t>
            </a:r>
            <a:endParaRPr lang="en-US" sz="2800" dirty="0">
              <a:solidFill>
                <a:srgbClr val="0070C0"/>
              </a:solidFill>
            </a:endParaRPr>
          </a:p>
        </p:txBody>
      </p:sp>
      <p:pic>
        <p:nvPicPr>
          <p:cNvPr id="3" name="Picture 2"/>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273830" y="745112"/>
            <a:ext cx="7460551" cy="4149332"/>
          </a:xfrm>
          <a:prstGeom prst="rect">
            <a:avLst/>
          </a:prstGeom>
        </p:spPr>
      </p:pic>
    </p:spTree>
    <p:extLst>
      <p:ext uri="{BB962C8B-B14F-4D97-AF65-F5344CB8AC3E}">
        <p14:creationId xmlns:p14="http://schemas.microsoft.com/office/powerpoint/2010/main" val="384126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3255" y="81290"/>
            <a:ext cx="2323970" cy="523220"/>
          </a:xfrm>
          <a:prstGeom prst="rect">
            <a:avLst/>
          </a:prstGeom>
          <a:noFill/>
        </p:spPr>
        <p:txBody>
          <a:bodyPr wrap="none" rtlCol="0">
            <a:spAutoFit/>
          </a:bodyPr>
          <a:lstStyle/>
          <a:p>
            <a:r>
              <a:rPr lang="en-US" sz="2800" dirty="0" smtClean="0">
                <a:solidFill>
                  <a:srgbClr val="0070C0"/>
                </a:solidFill>
              </a:rPr>
              <a:t>Value </a:t>
            </a:r>
            <a:r>
              <a:rPr lang="en-US" sz="2800" dirty="0" smtClean="0">
                <a:solidFill>
                  <a:srgbClr val="FF0000"/>
                </a:solidFill>
              </a:rPr>
              <a:t>Capture</a:t>
            </a:r>
            <a:r>
              <a:rPr lang="en-US" sz="2800" dirty="0" smtClean="0">
                <a:solidFill>
                  <a:srgbClr val="0070C0"/>
                </a:solidFill>
              </a:rPr>
              <a:t>:</a:t>
            </a:r>
            <a:endParaRPr lang="en-US" sz="2800" dirty="0">
              <a:solidFill>
                <a:srgbClr val="0070C0"/>
              </a:solidFill>
            </a:endParaRPr>
          </a:p>
        </p:txBody>
      </p:sp>
      <p:pic>
        <p:nvPicPr>
          <p:cNvPr id="3" name="Picture 2"/>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244956" y="976118"/>
            <a:ext cx="8716169" cy="1770666"/>
          </a:xfrm>
          <a:prstGeom prst="rect">
            <a:avLst/>
          </a:prstGeom>
        </p:spPr>
      </p:pic>
      <p:pic>
        <p:nvPicPr>
          <p:cNvPr id="11" name="Picture 10"/>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233730" y="4141226"/>
            <a:ext cx="8713121" cy="644571"/>
          </a:xfrm>
          <a:prstGeom prst="rect">
            <a:avLst/>
          </a:prstGeom>
        </p:spPr>
      </p:pic>
    </p:spTree>
    <p:extLst>
      <p:ext uri="{BB962C8B-B14F-4D97-AF65-F5344CB8AC3E}">
        <p14:creationId xmlns:p14="http://schemas.microsoft.com/office/powerpoint/2010/main" val="24481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3255" y="81290"/>
            <a:ext cx="3527697" cy="523220"/>
          </a:xfrm>
          <a:prstGeom prst="rect">
            <a:avLst/>
          </a:prstGeom>
          <a:noFill/>
        </p:spPr>
        <p:txBody>
          <a:bodyPr wrap="none" rtlCol="0">
            <a:spAutoFit/>
          </a:bodyPr>
          <a:lstStyle/>
          <a:p>
            <a:r>
              <a:rPr lang="en-US" sz="2800" dirty="0" smtClean="0">
                <a:solidFill>
                  <a:srgbClr val="0070C0"/>
                </a:solidFill>
              </a:rPr>
              <a:t>Some General Results: </a:t>
            </a:r>
            <a:endParaRPr lang="en-US" sz="2800" dirty="0">
              <a:solidFill>
                <a:srgbClr val="0070C0"/>
              </a:solidFill>
            </a:endParaRPr>
          </a:p>
        </p:txBody>
      </p:sp>
      <p:pic>
        <p:nvPicPr>
          <p:cNvPr id="2" name="Picture 1"/>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44957" y="976118"/>
            <a:ext cx="8711597" cy="996571"/>
          </a:xfrm>
          <a:prstGeom prst="rect">
            <a:avLst/>
          </a:prstGeom>
        </p:spPr>
      </p:pic>
      <p:pic>
        <p:nvPicPr>
          <p:cNvPr id="11" name="Picture 10"/>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14480" y="2533807"/>
            <a:ext cx="8711597" cy="1994666"/>
          </a:xfrm>
          <a:prstGeom prst="rect">
            <a:avLst/>
          </a:prstGeom>
        </p:spPr>
      </p:pic>
      <p:pic>
        <p:nvPicPr>
          <p:cNvPr id="3" name="Picture 2"/>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232126" y="4938517"/>
            <a:ext cx="8716167" cy="923428"/>
          </a:xfrm>
          <a:prstGeom prst="rect">
            <a:avLst/>
          </a:prstGeom>
        </p:spPr>
      </p:pic>
    </p:spTree>
    <p:extLst>
      <p:ext uri="{BB962C8B-B14F-4D97-AF65-F5344CB8AC3E}">
        <p14:creationId xmlns:p14="http://schemas.microsoft.com/office/powerpoint/2010/main" val="158179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3255" y="81290"/>
            <a:ext cx="3527697" cy="523220"/>
          </a:xfrm>
          <a:prstGeom prst="rect">
            <a:avLst/>
          </a:prstGeom>
          <a:noFill/>
        </p:spPr>
        <p:txBody>
          <a:bodyPr wrap="none" rtlCol="0">
            <a:spAutoFit/>
          </a:bodyPr>
          <a:lstStyle/>
          <a:p>
            <a:r>
              <a:rPr lang="en-US" sz="2800" dirty="0" smtClean="0">
                <a:solidFill>
                  <a:srgbClr val="0070C0"/>
                </a:solidFill>
              </a:rPr>
              <a:t>Some General Results: </a:t>
            </a:r>
            <a:endParaRPr lang="en-US" sz="2800" dirty="0">
              <a:solidFill>
                <a:srgbClr val="0070C0"/>
              </a:solidFill>
            </a:endParaRPr>
          </a:p>
        </p:txBody>
      </p:sp>
      <p:pic>
        <p:nvPicPr>
          <p:cNvPr id="8" name="Picture 7"/>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44958" y="976119"/>
            <a:ext cx="8714644" cy="999618"/>
          </a:xfrm>
          <a:prstGeom prst="rect">
            <a:avLst/>
          </a:prstGeom>
        </p:spPr>
      </p:pic>
      <p:pic>
        <p:nvPicPr>
          <p:cNvPr id="10" name="Picture 9"/>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14480" y="2533805"/>
            <a:ext cx="8710072" cy="1997714"/>
          </a:xfrm>
          <a:prstGeom prst="rect">
            <a:avLst/>
          </a:prstGeom>
        </p:spPr>
      </p:pic>
      <p:pic>
        <p:nvPicPr>
          <p:cNvPr id="2" name="Picture 1"/>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232125" y="4938518"/>
            <a:ext cx="8710072" cy="979809"/>
          </a:xfrm>
          <a:prstGeom prst="rect">
            <a:avLst/>
          </a:prstGeom>
        </p:spPr>
      </p:pic>
    </p:spTree>
    <p:extLst>
      <p:ext uri="{BB962C8B-B14F-4D97-AF65-F5344CB8AC3E}">
        <p14:creationId xmlns:p14="http://schemas.microsoft.com/office/powerpoint/2010/main" val="295937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629" y="-135383"/>
            <a:ext cx="8489483" cy="1174912"/>
          </a:xfrm>
        </p:spPr>
        <p:txBody>
          <a:bodyPr>
            <a:normAutofit/>
          </a:bodyPr>
          <a:lstStyle/>
          <a:p>
            <a:r>
              <a:rPr lang="en-US" sz="4000" dirty="0">
                <a:solidFill>
                  <a:srgbClr val="0070C0"/>
                </a:solidFill>
              </a:rPr>
              <a:t>S</a:t>
            </a:r>
            <a:r>
              <a:rPr lang="en-US" sz="4000" dirty="0" smtClean="0">
                <a:solidFill>
                  <a:srgbClr val="0070C0"/>
                </a:solidFill>
              </a:rPr>
              <a:t>ummary</a:t>
            </a:r>
            <a:endParaRPr lang="en-US" sz="4000" dirty="0">
              <a:solidFill>
                <a:srgbClr val="0070C0"/>
              </a:solidFill>
            </a:endParaRPr>
          </a:p>
        </p:txBody>
      </p:sp>
      <p:sp>
        <p:nvSpPr>
          <p:cNvPr id="3" name="Content Placeholder 2"/>
          <p:cNvSpPr>
            <a:spLocks noGrp="1"/>
          </p:cNvSpPr>
          <p:nvPr>
            <p:ph idx="1"/>
          </p:nvPr>
        </p:nvSpPr>
        <p:spPr>
          <a:xfrm>
            <a:off x="250257" y="904775"/>
            <a:ext cx="8672362" cy="5031557"/>
          </a:xfrm>
        </p:spPr>
        <p:txBody>
          <a:bodyPr>
            <a:normAutofit fontScale="92500" lnSpcReduction="20000"/>
          </a:bodyPr>
          <a:lstStyle/>
          <a:p>
            <a:r>
              <a:rPr lang="en-US" dirty="0" smtClean="0"/>
              <a:t>Static framework for value creation and value capture under incomplete information and unawareness</a:t>
            </a:r>
          </a:p>
          <a:p>
            <a:r>
              <a:rPr lang="en-US" dirty="0" smtClean="0"/>
              <a:t>Coarse core: Which feasible deals may emerge because of lack of common belief of groups in better alternative deals? (It is not necessarily equilibrium in the sense of rationality and mutual beliefs in demands of value. It is also not </a:t>
            </a:r>
            <a:r>
              <a:rPr lang="en-US" dirty="0" err="1" smtClean="0"/>
              <a:t>rationalizability</a:t>
            </a:r>
            <a:r>
              <a:rPr lang="en-US" dirty="0"/>
              <a:t> </a:t>
            </a:r>
            <a:r>
              <a:rPr lang="en-US" dirty="0" smtClean="0"/>
              <a:t>in the sense of common beliefs in rationality of firms.)</a:t>
            </a:r>
          </a:p>
          <a:p>
            <a:r>
              <a:rPr lang="en-US" dirty="0" smtClean="0"/>
              <a:t>We challenge some received wisdom of standard value capture theory: </a:t>
            </a:r>
          </a:p>
          <a:p>
            <a:pPr marL="914400" lvl="1" indent="-457200">
              <a:buFont typeface="+mj-lt"/>
              <a:buAutoNum type="arabicPeriod"/>
            </a:pPr>
            <a:r>
              <a:rPr lang="en-US" sz="2800" dirty="0" smtClean="0"/>
              <a:t>Added value is </a:t>
            </a:r>
            <a:r>
              <a:rPr lang="en-US" sz="2800" dirty="0" smtClean="0">
                <a:solidFill>
                  <a:srgbClr val="FF0000"/>
                </a:solidFill>
              </a:rPr>
              <a:t>NOT</a:t>
            </a:r>
            <a:r>
              <a:rPr lang="en-US" sz="2800" dirty="0" smtClean="0"/>
              <a:t> necessarily an upper bound to value capture.</a:t>
            </a:r>
          </a:p>
          <a:p>
            <a:pPr marL="914400" lvl="1" indent="-457200">
              <a:buFont typeface="+mj-lt"/>
              <a:buAutoNum type="arabicPeriod"/>
            </a:pPr>
            <a:r>
              <a:rPr lang="en-US" sz="2800" dirty="0" smtClean="0"/>
              <a:t>Added value is </a:t>
            </a:r>
            <a:r>
              <a:rPr lang="en-US" sz="2800" dirty="0" smtClean="0">
                <a:solidFill>
                  <a:srgbClr val="FF0000"/>
                </a:solidFill>
              </a:rPr>
              <a:t>NOT</a:t>
            </a:r>
            <a:r>
              <a:rPr lang="en-US" sz="2800" dirty="0" smtClean="0"/>
              <a:t> necessary for value capture.</a:t>
            </a:r>
          </a:p>
          <a:p>
            <a:r>
              <a:rPr lang="en-US" dirty="0" smtClean="0"/>
              <a:t>Show how this must be due to lack of common belief. </a:t>
            </a:r>
          </a:p>
          <a:p>
            <a:endParaRPr lang="en-US" dirty="0" smtClean="0"/>
          </a:p>
          <a:p>
            <a:endParaRPr lang="en-US" dirty="0" smtClean="0"/>
          </a:p>
          <a:p>
            <a:endParaRPr lang="en-US" dirty="0"/>
          </a:p>
        </p:txBody>
      </p:sp>
    </p:spTree>
    <p:extLst>
      <p:ext uri="{BB962C8B-B14F-4D97-AF65-F5344CB8AC3E}">
        <p14:creationId xmlns:p14="http://schemas.microsoft.com/office/powerpoint/2010/main" val="133404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006" y="37870"/>
            <a:ext cx="8284344" cy="1325563"/>
          </a:xfrm>
        </p:spPr>
        <p:txBody>
          <a:bodyPr/>
          <a:lstStyle/>
          <a:p>
            <a:r>
              <a:rPr lang="en-US" b="1" dirty="0" smtClean="0">
                <a:solidFill>
                  <a:srgbClr val="00B0F0"/>
                </a:solidFill>
              </a:rPr>
              <a:t>Value Based Strategy</a:t>
            </a:r>
            <a:endParaRPr lang="en-US" b="1" dirty="0">
              <a:solidFill>
                <a:srgbClr val="00B0F0"/>
              </a:solidFill>
            </a:endParaRPr>
          </a:p>
        </p:txBody>
      </p:sp>
      <p:sp>
        <p:nvSpPr>
          <p:cNvPr id="9" name="Content Placeholder 8"/>
          <p:cNvSpPr>
            <a:spLocks noGrp="1"/>
          </p:cNvSpPr>
          <p:nvPr>
            <p:ph idx="1"/>
          </p:nvPr>
        </p:nvSpPr>
        <p:spPr>
          <a:xfrm>
            <a:off x="259882" y="1135780"/>
            <a:ext cx="8633862" cy="5582653"/>
          </a:xfrm>
        </p:spPr>
        <p:txBody>
          <a:bodyPr>
            <a:normAutofit fontScale="92500" lnSpcReduction="20000"/>
          </a:bodyPr>
          <a:lstStyle/>
          <a:p>
            <a:pPr marL="0" indent="0">
              <a:buNone/>
            </a:pPr>
            <a:r>
              <a:rPr lang="en-US" dirty="0" smtClean="0"/>
              <a:t>Pioneered by </a:t>
            </a:r>
            <a:r>
              <a:rPr lang="en-US" dirty="0" err="1" smtClean="0"/>
              <a:t>Brandenburger</a:t>
            </a:r>
            <a:r>
              <a:rPr lang="en-US" dirty="0" smtClean="0"/>
              <a:t> &amp; Stuart (1996): Characteristic function games and the core as tools for studying value creation and value capture (for a survey, </a:t>
            </a:r>
            <a:r>
              <a:rPr lang="en-US" dirty="0" err="1" smtClean="0"/>
              <a:t>Gans</a:t>
            </a:r>
            <a:r>
              <a:rPr lang="en-US" dirty="0" smtClean="0"/>
              <a:t> and Ryall, 2017)</a:t>
            </a:r>
          </a:p>
          <a:p>
            <a:pPr marL="0" indent="0">
              <a:buNone/>
            </a:pPr>
            <a:endParaRPr lang="en-US" dirty="0"/>
          </a:p>
          <a:p>
            <a:pPr marL="0" indent="0">
              <a:buNone/>
            </a:pPr>
            <a:r>
              <a:rPr lang="en-US" dirty="0" smtClean="0"/>
              <a:t>Confined to </a:t>
            </a:r>
            <a:r>
              <a:rPr lang="en-US" dirty="0" smtClean="0">
                <a:solidFill>
                  <a:srgbClr val="0070C0"/>
                </a:solidFill>
              </a:rPr>
              <a:t>complete</a:t>
            </a:r>
            <a:r>
              <a:rPr lang="en-US" dirty="0" smtClean="0"/>
              <a:t> or </a:t>
            </a:r>
            <a:r>
              <a:rPr lang="en-US" dirty="0" smtClean="0">
                <a:solidFill>
                  <a:srgbClr val="0070C0"/>
                </a:solidFill>
              </a:rPr>
              <a:t>symmetric information </a:t>
            </a:r>
            <a:r>
              <a:rPr lang="en-US" dirty="0" smtClean="0"/>
              <a:t>among firms</a:t>
            </a:r>
          </a:p>
          <a:p>
            <a:pPr marL="0" indent="0">
              <a:buNone/>
            </a:pPr>
            <a:endParaRPr lang="en-US" dirty="0"/>
          </a:p>
          <a:p>
            <a:pPr marL="0" indent="0">
              <a:buNone/>
            </a:pPr>
            <a:r>
              <a:rPr lang="en-US" dirty="0" smtClean="0"/>
              <a:t>How about:</a:t>
            </a:r>
          </a:p>
          <a:p>
            <a:r>
              <a:rPr lang="en-US" dirty="0" smtClean="0">
                <a:solidFill>
                  <a:srgbClr val="FFC000"/>
                </a:solidFill>
              </a:rPr>
              <a:t>Asymmetric information</a:t>
            </a:r>
            <a:r>
              <a:rPr lang="en-US" dirty="0" smtClean="0"/>
              <a:t>/different expectations about strategic factors, resources, capabilities, opportunities etc.? </a:t>
            </a:r>
            <a:r>
              <a:rPr lang="en-US" dirty="0" smtClean="0"/>
              <a:t>(</a:t>
            </a:r>
            <a:r>
              <a:rPr lang="en-US" smtClean="0"/>
              <a:t>e.g., Barney</a:t>
            </a:r>
            <a:r>
              <a:rPr lang="en-US" dirty="0" smtClean="0"/>
              <a:t>, 1986) </a:t>
            </a:r>
          </a:p>
          <a:p>
            <a:r>
              <a:rPr lang="en-US" dirty="0" smtClean="0">
                <a:solidFill>
                  <a:srgbClr val="FF0000"/>
                </a:solidFill>
              </a:rPr>
              <a:t>Asymmetric (Un)awareness: </a:t>
            </a:r>
            <a:r>
              <a:rPr lang="en-US" dirty="0"/>
              <a:t>imaginative foresight (Schumpeter, 1911), superior awareness (Knight, 1921</a:t>
            </a:r>
            <a:r>
              <a:rPr lang="en-US" dirty="0" smtClean="0"/>
              <a:t>), subjective productive opportunities (Penrose, 1959), (entrepreneurial) creativity (Koestler, 1964), </a:t>
            </a:r>
            <a:r>
              <a:rPr lang="en-US" dirty="0"/>
              <a:t>alertness to opportunities (</a:t>
            </a:r>
            <a:r>
              <a:rPr lang="en-US" dirty="0" err="1"/>
              <a:t>Kirzner</a:t>
            </a:r>
            <a:r>
              <a:rPr lang="en-US" dirty="0"/>
              <a:t>, 1973</a:t>
            </a:r>
            <a:r>
              <a:rPr lang="en-US" dirty="0" smtClean="0"/>
              <a:t>), visionary strategies (Schilling, 2018) etc.?</a:t>
            </a:r>
            <a:endParaRPr lang="en-US" dirty="0"/>
          </a:p>
        </p:txBody>
      </p:sp>
    </p:spTree>
    <p:extLst>
      <p:ext uri="{BB962C8B-B14F-4D97-AF65-F5344CB8AC3E}">
        <p14:creationId xmlns:p14="http://schemas.microsoft.com/office/powerpoint/2010/main" val="78393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nodeType="afterEffect">
                                  <p:stCondLst>
                                    <p:cond delay="0"/>
                                  </p:stCondLst>
                                  <p:childTnLst>
                                    <p:set>
                                      <p:cBhvr>
                                        <p:cTn id="13" dur="1" fill="hold">
                                          <p:stCondLst>
                                            <p:cond delay="0"/>
                                          </p:stCondLst>
                                        </p:cTn>
                                        <p:tgtEl>
                                          <p:spTgt spid="9">
                                            <p:txEl>
                                              <p:pRg st="5" end="5"/>
                                            </p:txEl>
                                          </p:spTgt>
                                        </p:tgtEl>
                                        <p:attrNameLst>
                                          <p:attrName>style.visibility</p:attrName>
                                        </p:attrNameLst>
                                      </p:cBhvr>
                                      <p:to>
                                        <p:strVal val="visible"/>
                                      </p:to>
                                    </p:set>
                                    <p:animEffect transition="in" filter="fade">
                                      <p:cBhvr>
                                        <p:cTn id="14" dur="500"/>
                                        <p:tgtEl>
                                          <p:spTgt spid="9">
                                            <p:txEl>
                                              <p:pRg st="5" end="5"/>
                                            </p:txEl>
                                          </p:spTgt>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9">
                                            <p:txEl>
                                              <p:pRg st="6" end="6"/>
                                            </p:txEl>
                                          </p:spTgt>
                                        </p:tgtEl>
                                        <p:attrNameLst>
                                          <p:attrName>style.visibility</p:attrName>
                                        </p:attrNameLst>
                                      </p:cBhvr>
                                      <p:to>
                                        <p:strVal val="visible"/>
                                      </p:to>
                                    </p:set>
                                    <p:animEffect transition="in" filter="fade">
                                      <p:cBhvr>
                                        <p:cTn id="18"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629" y="-135383"/>
            <a:ext cx="8489483" cy="1174912"/>
          </a:xfrm>
        </p:spPr>
        <p:txBody>
          <a:bodyPr>
            <a:normAutofit/>
          </a:bodyPr>
          <a:lstStyle/>
          <a:p>
            <a:r>
              <a:rPr lang="en-US" sz="4000" dirty="0" smtClean="0">
                <a:solidFill>
                  <a:srgbClr val="0070C0"/>
                </a:solidFill>
              </a:rPr>
              <a:t>Next steps</a:t>
            </a:r>
            <a:endParaRPr lang="en-US" sz="4000" dirty="0">
              <a:solidFill>
                <a:srgbClr val="0070C0"/>
              </a:solidFill>
            </a:endParaRPr>
          </a:p>
        </p:txBody>
      </p:sp>
      <p:sp>
        <p:nvSpPr>
          <p:cNvPr id="3" name="Content Placeholder 2"/>
          <p:cNvSpPr>
            <a:spLocks noGrp="1"/>
          </p:cNvSpPr>
          <p:nvPr>
            <p:ph idx="1"/>
          </p:nvPr>
        </p:nvSpPr>
        <p:spPr>
          <a:xfrm>
            <a:off x="250257" y="904775"/>
            <a:ext cx="8672362" cy="4812631"/>
          </a:xfrm>
        </p:spPr>
        <p:txBody>
          <a:bodyPr>
            <a:normAutofit fontScale="85000" lnSpcReduction="20000"/>
          </a:bodyPr>
          <a:lstStyle/>
          <a:p>
            <a:r>
              <a:rPr lang="en-US" dirty="0" smtClean="0"/>
              <a:t>Characterization of the nonempty coarse core</a:t>
            </a:r>
          </a:p>
          <a:p>
            <a:r>
              <a:rPr lang="en-US" dirty="0" smtClean="0"/>
              <a:t>When can firms profit from strategic factors, capabilities, competencies, abilities, and opportunities under incomplete information and unawareness? </a:t>
            </a:r>
          </a:p>
          <a:p>
            <a:r>
              <a:rPr lang="en-US" dirty="0"/>
              <a:t>How does strategic disclosure and info/awareness affect value creation and value capture? </a:t>
            </a:r>
            <a:r>
              <a:rPr lang="en-US" dirty="0" smtClean="0">
                <a:solidFill>
                  <a:srgbClr val="FF0000"/>
                </a:solidFill>
              </a:rPr>
              <a:t>Biform games with incomplete info and unawareness</a:t>
            </a:r>
            <a:r>
              <a:rPr lang="en-US" dirty="0" smtClean="0"/>
              <a:t>: extensive-form </a:t>
            </a:r>
            <a:r>
              <a:rPr lang="en-US" dirty="0" err="1" smtClean="0"/>
              <a:t>rationalizability</a:t>
            </a:r>
            <a:r>
              <a:rPr lang="en-US" dirty="0" smtClean="0"/>
              <a:t> in the non-cooperative stage and the coarse core at terminal information sets. </a:t>
            </a:r>
          </a:p>
          <a:p>
            <a:r>
              <a:rPr lang="en-US" dirty="0" smtClean="0"/>
              <a:t>What do firms learn from no-blocking of others? </a:t>
            </a:r>
            <a:r>
              <a:rPr lang="en-US" dirty="0" smtClean="0">
                <a:solidFill>
                  <a:srgbClr val="FF0000"/>
                </a:solidFill>
              </a:rPr>
              <a:t>Repeated cooperative games with incomplete info and unawareness</a:t>
            </a:r>
            <a:r>
              <a:rPr lang="en-US" dirty="0" smtClean="0"/>
              <a:t>: Learning, discovery, and value-capture in the long run</a:t>
            </a:r>
          </a:p>
          <a:p>
            <a:r>
              <a:rPr lang="en-US" dirty="0" smtClean="0">
                <a:solidFill>
                  <a:srgbClr val="FF0000"/>
                </a:solidFill>
              </a:rPr>
              <a:t>Value creation and value capture under ambiguity/</a:t>
            </a:r>
            <a:r>
              <a:rPr lang="en-US" dirty="0" err="1" smtClean="0">
                <a:solidFill>
                  <a:srgbClr val="FF0000"/>
                </a:solidFill>
              </a:rPr>
              <a:t>Knightian</a:t>
            </a:r>
            <a:r>
              <a:rPr lang="en-US" dirty="0" smtClean="0">
                <a:solidFill>
                  <a:srgbClr val="FF0000"/>
                </a:solidFill>
              </a:rPr>
              <a:t> uncertainty</a:t>
            </a:r>
            <a:r>
              <a:rPr lang="en-US" dirty="0" smtClean="0"/>
              <a:t>: comparative statics w.r.t. to ambiguity version</a:t>
            </a:r>
          </a:p>
          <a:p>
            <a:r>
              <a:rPr lang="en-US" dirty="0" smtClean="0"/>
              <a:t>…</a:t>
            </a:r>
            <a:endParaRPr lang="en-US" dirty="0"/>
          </a:p>
        </p:txBody>
      </p:sp>
      <p:sp>
        <p:nvSpPr>
          <p:cNvPr id="4" name="TextBox 3"/>
          <p:cNvSpPr txBox="1"/>
          <p:nvPr/>
        </p:nvSpPr>
        <p:spPr>
          <a:xfrm>
            <a:off x="1020277" y="5650030"/>
            <a:ext cx="7141122" cy="523220"/>
          </a:xfrm>
          <a:prstGeom prst="rect">
            <a:avLst/>
          </a:prstGeom>
          <a:noFill/>
        </p:spPr>
        <p:txBody>
          <a:bodyPr wrap="none" rtlCol="0">
            <a:spAutoFit/>
          </a:bodyPr>
          <a:lstStyle/>
          <a:p>
            <a:r>
              <a:rPr lang="en-US" sz="2800" dirty="0" smtClean="0">
                <a:solidFill>
                  <a:srgbClr val="7030A0"/>
                </a:solidFill>
              </a:rPr>
              <a:t>Looking for people to join the research program</a:t>
            </a:r>
            <a:endParaRPr lang="en-US" sz="2800" dirty="0">
              <a:solidFill>
                <a:srgbClr val="7030A0"/>
              </a:solidFill>
            </a:endParaRPr>
          </a:p>
        </p:txBody>
      </p:sp>
    </p:spTree>
    <p:extLst>
      <p:ext uri="{BB962C8B-B14F-4D97-AF65-F5344CB8AC3E}">
        <p14:creationId xmlns:p14="http://schemas.microsoft.com/office/powerpoint/2010/main" val="75752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006" y="37870"/>
            <a:ext cx="8758990" cy="1325563"/>
          </a:xfrm>
        </p:spPr>
        <p:txBody>
          <a:bodyPr/>
          <a:lstStyle/>
          <a:p>
            <a:r>
              <a:rPr lang="en-US" b="1" dirty="0" smtClean="0">
                <a:solidFill>
                  <a:srgbClr val="00B0F0"/>
                </a:solidFill>
              </a:rPr>
              <a:t>What we (don’t) do in the paper:</a:t>
            </a:r>
            <a:endParaRPr lang="en-US" b="1" dirty="0">
              <a:solidFill>
                <a:srgbClr val="00B0F0"/>
              </a:solidFill>
            </a:endParaRPr>
          </a:p>
        </p:txBody>
      </p:sp>
      <p:sp>
        <p:nvSpPr>
          <p:cNvPr id="9" name="Content Placeholder 8"/>
          <p:cNvSpPr>
            <a:spLocks noGrp="1"/>
          </p:cNvSpPr>
          <p:nvPr>
            <p:ph idx="1"/>
          </p:nvPr>
        </p:nvSpPr>
        <p:spPr>
          <a:xfrm>
            <a:off x="259882" y="981780"/>
            <a:ext cx="8633862" cy="5722220"/>
          </a:xfrm>
        </p:spPr>
        <p:txBody>
          <a:bodyPr>
            <a:normAutofit fontScale="92500"/>
          </a:bodyPr>
          <a:lstStyle/>
          <a:p>
            <a:r>
              <a:rPr lang="en-US" dirty="0" smtClean="0"/>
              <a:t>Introduce characteristic function games with </a:t>
            </a:r>
            <a:r>
              <a:rPr lang="en-US" dirty="0" smtClean="0">
                <a:solidFill>
                  <a:srgbClr val="FFC000"/>
                </a:solidFill>
              </a:rPr>
              <a:t>incomplete information</a:t>
            </a:r>
            <a:r>
              <a:rPr lang="en-US" dirty="0" smtClean="0"/>
              <a:t> (using ideas from </a:t>
            </a:r>
            <a:r>
              <a:rPr lang="en-US" dirty="0" err="1" smtClean="0"/>
              <a:t>Harsanyi</a:t>
            </a:r>
            <a:r>
              <a:rPr lang="en-US" dirty="0" smtClean="0"/>
              <a:t>, 1967/68 and </a:t>
            </a:r>
            <a:r>
              <a:rPr lang="en-US" dirty="0" err="1" smtClean="0"/>
              <a:t>Mertens</a:t>
            </a:r>
            <a:r>
              <a:rPr lang="en-US" dirty="0" smtClean="0"/>
              <a:t> and </a:t>
            </a:r>
            <a:r>
              <a:rPr lang="en-US" dirty="0" err="1" smtClean="0"/>
              <a:t>Zamir</a:t>
            </a:r>
            <a:r>
              <a:rPr lang="en-US" dirty="0" smtClean="0"/>
              <a:t>, 1985)</a:t>
            </a:r>
          </a:p>
          <a:p>
            <a:r>
              <a:rPr lang="en-US" dirty="0" smtClean="0"/>
              <a:t>Introduce characteristic function games with incomplete information and </a:t>
            </a:r>
            <a:r>
              <a:rPr lang="en-US" dirty="0" smtClean="0">
                <a:solidFill>
                  <a:srgbClr val="FF0000"/>
                </a:solidFill>
              </a:rPr>
              <a:t>unawareness</a:t>
            </a:r>
            <a:r>
              <a:rPr lang="en-US" dirty="0" smtClean="0"/>
              <a:t> (using ideas from Heifetz, Meier, and Schipper, 2006, 2013)</a:t>
            </a:r>
          </a:p>
          <a:p>
            <a:r>
              <a:rPr lang="en-US" dirty="0" smtClean="0"/>
              <a:t>Extend the </a:t>
            </a:r>
            <a:r>
              <a:rPr lang="en-US" dirty="0" smtClean="0">
                <a:solidFill>
                  <a:srgbClr val="00B050"/>
                </a:solidFill>
              </a:rPr>
              <a:t>Coarse </a:t>
            </a:r>
            <a:r>
              <a:rPr lang="en-US" dirty="0">
                <a:solidFill>
                  <a:srgbClr val="00B050"/>
                </a:solidFill>
              </a:rPr>
              <a:t>C</a:t>
            </a:r>
            <a:r>
              <a:rPr lang="en-US" dirty="0" smtClean="0">
                <a:solidFill>
                  <a:srgbClr val="00B050"/>
                </a:solidFill>
              </a:rPr>
              <a:t>ore </a:t>
            </a:r>
            <a:r>
              <a:rPr lang="en-US" dirty="0" smtClean="0"/>
              <a:t>(Wilson, 1978) to this setting</a:t>
            </a:r>
          </a:p>
          <a:p>
            <a:r>
              <a:rPr lang="en-US" dirty="0" smtClean="0"/>
              <a:t>Explore some examples/cases (</a:t>
            </a:r>
            <a:r>
              <a:rPr lang="en-US" dirty="0" smtClean="0">
                <a:solidFill>
                  <a:srgbClr val="00B0F0"/>
                </a:solidFill>
              </a:rPr>
              <a:t>Cirque du Soleil</a:t>
            </a:r>
            <a:r>
              <a:rPr lang="en-US" dirty="0" smtClean="0"/>
              <a:t>,    </a:t>
            </a:r>
            <a:r>
              <a:rPr lang="en-US" dirty="0" smtClean="0">
                <a:solidFill>
                  <a:srgbClr val="00B050"/>
                </a:solidFill>
              </a:rPr>
              <a:t>Apple iTunes</a:t>
            </a:r>
            <a:r>
              <a:rPr lang="en-US" dirty="0" smtClean="0"/>
              <a:t>, …) and extend some basic results on value-capture under complete info to incomplete info and unawareness </a:t>
            </a:r>
          </a:p>
          <a:p>
            <a:r>
              <a:rPr lang="en-US" dirty="0" smtClean="0"/>
              <a:t>Mostly expository: We just scratch the surface of results.</a:t>
            </a:r>
          </a:p>
          <a:p>
            <a:r>
              <a:rPr lang="en-US" dirty="0" smtClean="0"/>
              <a:t>Nothing yet on strategic incentives raise awareness and disclose information, on learning and discovery in dynamic interaction … </a:t>
            </a:r>
          </a:p>
        </p:txBody>
      </p:sp>
      <p:sp>
        <p:nvSpPr>
          <p:cNvPr id="3" name="AutoShape 2" descr="data:image/png;base64,iVBORw0KGgoAAAANSUhEUgAAAGwAAACACAMAAADZPnwGAAAAY1BMVEUAAAD////Z2dn4+Pjw8PD09PTh4eGqqqrn5+dOTk77+/uurq56enqYmJgkJCQeHh67u7tGRkaJiYmfn583NzcqKirOzs6SkpKBgYFjY2NtbW0VFRU9PT21tbVYWFjDw8MLCwvzZH7rAAAEGklEQVRogb2a24KqMAxFyx1RHBFEZBT4/688IiK0SYsHume/TjtLIM2tEY5F+W1+qAP934U1kpsexVM/MR52uotBeNijEKOOYJi7E5MuPhSWirnuSANJGoklGsParbD4IrPEAQcLfxWWeMBgMWGJEAULjoS1S1CwHWGJq2n9FtiVsoThSG+ClQyrNu7YALszMBcEixiW6ZBtgXnqae5l8IubYHuGFS3sWQ0rKMvkFjfBOFP0UDDmjJktcQvsh7Da5U0rYT5hnb7YtRJ2WvFcq2G5jDqaAstmWCWxTImpBdhtzjIFZxuwWSQ7LPio7bDs8waXT9dm2Cu8HJvcGCv/E+b5sRvGPvVDZRSdSpnkh210rap0X8a6F6uFJf6jur3jY1anrtHxBW3VdNNn/G2qljNQDSw8kzhcRxoDD6KburZXE5Hfx8L2XMR/6kZ9krdnSW9DVc46A8v1u5/7y9nK5GEgDT9P+q4ERrwe0XnghRGTNjKr9TB/6acOulf1V+t6XUINrKW5uwW1LMz4tTYoZ2BcOm1HKYHhWGOSN8G4DNeeWgnWQllD7jXCYjDrUs5gXx3Q9aqS2WtEGf1bp7k1Yl/iz+hDBtj3zmeFLp/Q9IJxVYI91hTWXrDvvO86dbMcoYe5QJZU2/SwA5AlFaNPWEDLH2u6OQpsOTavVheqMKB5KM0l4XgdjHX0VRjQ3Z8dFZYub1ortRIQbAvKjm4OgcFYtEgUIQ5G6imBO2UZLSxweQ5tdApcAkfbxQLnhWl9JZrlXStVUli2vGulaB9BcN1XGAxSJOlgHQzGfDPck9GWlsDlBGqAecKYLrYlMR4EV1EwvhGYgZD2KtBdiT2BAbMCGqm5OxVL+iU5CLKWzlUYMC0QhXLbKhIgTHUiwsH5q2eBmygwaIl7VWDYzo4rw6AFtbjIsKSD0moJ5uBSnpdSCYb9aPOyWoCbBb3yGYy7Bbar8wx2RsNE439gWOMftB9hwOJzUla+YcAAOse1LxgyzMx0GfqN4HP91n6AoVvfg4IB5v2FidRjQxrtsnqVI4wZ17KtYurr463/McECNKvvS3/uYtCPljszmIdlvVqPf3WllToSjBnLsaehpzqDISNN7igwYGe68AiMjhzZ0sMhMJiNjHNt8qU4qJp3WVjYIVifhogyW4B4kUdPA0MUUFMPS4V51jPWytHCrCfjhWOAOQ+7MN8IszvQIDUduYEhi25LHollp5Os5Vrkso6RrVtQen/GiZnDt8DSTZS55mf7KbJddl/o0qfkv+pm5ULd4e6yc+vGQeIkXuy21532VzETsdrBvIAtNrK92h6NT+zCCzf3aBg5pDMiZ35yMkzJ41Xs0KBpvjGWWrrMVN6kVlpaaYZvF4YpT1V/5oo6X54Tdh/Xutk1B8PSf4OCLujOo/ItAAAAAElFTkSuQmCC"/>
          <p:cNvSpPr>
            <a:spLocks noChangeAspect="1" noChangeArrowheads="1"/>
          </p:cNvSpPr>
          <p:nvPr/>
        </p:nvSpPr>
        <p:spPr bwMode="auto">
          <a:xfrm>
            <a:off x="155575" y="-579438"/>
            <a:ext cx="1028700" cy="1219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0916" y="3898232"/>
            <a:ext cx="263069" cy="312116"/>
          </a:xfrm>
          <a:prstGeom prst="rect">
            <a:avLst/>
          </a:prstGeom>
        </p:spPr>
      </p:pic>
    </p:spTree>
    <p:extLst>
      <p:ext uri="{BB962C8B-B14F-4D97-AF65-F5344CB8AC3E}">
        <p14:creationId xmlns:p14="http://schemas.microsoft.com/office/powerpoint/2010/main" val="364401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628" y="37870"/>
            <a:ext cx="8701239" cy="1325563"/>
          </a:xfrm>
        </p:spPr>
        <p:txBody>
          <a:bodyPr>
            <a:noAutofit/>
          </a:bodyPr>
          <a:lstStyle/>
          <a:p>
            <a:r>
              <a:rPr lang="en-US" sz="2800" b="1" dirty="0" smtClean="0">
                <a:solidFill>
                  <a:srgbClr val="00B0F0"/>
                </a:solidFill>
              </a:rPr>
              <a:t>Upfront Clarification: </a:t>
            </a:r>
            <a:r>
              <a:rPr lang="en-US" sz="2800" b="1" dirty="0" smtClean="0">
                <a:solidFill>
                  <a:srgbClr val="FF0000"/>
                </a:solidFill>
              </a:rPr>
              <a:t>unawareness</a:t>
            </a:r>
            <a:r>
              <a:rPr lang="en-US" sz="2800" b="1" dirty="0" smtClean="0">
                <a:solidFill>
                  <a:srgbClr val="00B0F0"/>
                </a:solidFill>
              </a:rPr>
              <a:t> </a:t>
            </a:r>
            <a:r>
              <a:rPr lang="en-US" sz="2800" b="1" dirty="0" err="1" smtClean="0"/>
              <a:t>vz</a:t>
            </a:r>
            <a:r>
              <a:rPr lang="en-US" sz="2800" b="1" dirty="0" smtClean="0"/>
              <a:t>. ambiguity/</a:t>
            </a:r>
            <a:r>
              <a:rPr lang="en-US" sz="2800" b="1" dirty="0" err="1" smtClean="0"/>
              <a:t>Knightian</a:t>
            </a:r>
            <a:r>
              <a:rPr lang="en-US" sz="2800" b="1" dirty="0" smtClean="0"/>
              <a:t> uncertainty </a:t>
            </a:r>
            <a:r>
              <a:rPr lang="en-US" sz="2800" b="1" dirty="0" err="1" smtClean="0"/>
              <a:t>vz</a:t>
            </a:r>
            <a:r>
              <a:rPr lang="en-US" sz="2800" b="1" dirty="0" smtClean="0"/>
              <a:t>. </a:t>
            </a:r>
            <a:r>
              <a:rPr lang="en-US" sz="2800" b="1" dirty="0" smtClean="0">
                <a:solidFill>
                  <a:srgbClr val="FFC000"/>
                </a:solidFill>
              </a:rPr>
              <a:t>(probabilistic) uncertainty  </a:t>
            </a:r>
            <a:endParaRPr lang="en-US" sz="2800" b="1" dirty="0">
              <a:solidFill>
                <a:srgbClr val="FFC000"/>
              </a:solidFill>
            </a:endParaRPr>
          </a:p>
        </p:txBody>
      </p:sp>
      <p:sp>
        <p:nvSpPr>
          <p:cNvPr id="9" name="Content Placeholder 8"/>
          <p:cNvSpPr>
            <a:spLocks noGrp="1"/>
          </p:cNvSpPr>
          <p:nvPr>
            <p:ph idx="1"/>
          </p:nvPr>
        </p:nvSpPr>
        <p:spPr>
          <a:xfrm>
            <a:off x="173255" y="1357162"/>
            <a:ext cx="8633862" cy="5236144"/>
          </a:xfrm>
        </p:spPr>
        <p:txBody>
          <a:bodyPr>
            <a:normAutofit/>
          </a:bodyPr>
          <a:lstStyle/>
          <a:p>
            <a:pPr marL="0" indent="0">
              <a:buNone/>
            </a:pPr>
            <a:r>
              <a:rPr lang="en-US" dirty="0" smtClean="0">
                <a:solidFill>
                  <a:srgbClr val="FFC000"/>
                </a:solidFill>
              </a:rPr>
              <a:t>Incomplete information: </a:t>
            </a:r>
            <a:r>
              <a:rPr lang="en-US" dirty="0" smtClean="0"/>
              <a:t>Lack of information – Don’t know 	which state occurred. (Known unknowns)</a:t>
            </a:r>
          </a:p>
          <a:p>
            <a:pPr lvl="2"/>
            <a:r>
              <a:rPr lang="en-US" sz="2600" dirty="0" smtClean="0"/>
              <a:t>Form probabilistic assessments</a:t>
            </a:r>
          </a:p>
          <a:p>
            <a:pPr lvl="2"/>
            <a:r>
              <a:rPr lang="en-US" sz="2600" dirty="0" smtClean="0"/>
              <a:t>Ambiguity/</a:t>
            </a:r>
            <a:r>
              <a:rPr lang="en-US" sz="2600" dirty="0" err="1" smtClean="0"/>
              <a:t>Knightian</a:t>
            </a:r>
            <a:r>
              <a:rPr lang="en-US" sz="2600" dirty="0" smtClean="0"/>
              <a:t> uncertainty: lack of confidence in probabilistic judgements</a:t>
            </a:r>
          </a:p>
          <a:p>
            <a:pPr lvl="4"/>
            <a:endParaRPr lang="en-US" dirty="0"/>
          </a:p>
          <a:p>
            <a:pPr marL="0" indent="0">
              <a:buNone/>
            </a:pPr>
            <a:r>
              <a:rPr lang="en-US" dirty="0" smtClean="0">
                <a:solidFill>
                  <a:srgbClr val="FF0000"/>
                </a:solidFill>
              </a:rPr>
              <a:t>Unawareness: </a:t>
            </a:r>
            <a:r>
              <a:rPr lang="en-US" dirty="0" smtClean="0"/>
              <a:t>Lack of conception – Cannot even conceive 	of all events, i.e., state space lacks some 			events. (Unknown unknowns)</a:t>
            </a:r>
          </a:p>
          <a:p>
            <a:pPr lvl="2"/>
            <a:r>
              <a:rPr lang="en-US" sz="2600" dirty="0" smtClean="0"/>
              <a:t>Different from zero probability </a:t>
            </a:r>
          </a:p>
          <a:p>
            <a:pPr lvl="2"/>
            <a:r>
              <a:rPr lang="en-US" sz="2600" dirty="0" smtClean="0"/>
              <a:t>Drucker (1985): </a:t>
            </a:r>
            <a:r>
              <a:rPr lang="en-US" sz="2600" i="1" dirty="0" smtClean="0"/>
              <a:t>“Indeed, the greatest praise an innovation can receive is for people to say `This is obvious. Why didn’t I think of it?’”</a:t>
            </a:r>
          </a:p>
        </p:txBody>
      </p:sp>
      <p:sp>
        <p:nvSpPr>
          <p:cNvPr id="3" name="AutoShape 2" descr="data:image/png;base64,iVBORw0KGgoAAAANSUhEUgAAAGwAAACACAMAAADZPnwGAAAAY1BMVEUAAAD////Z2dn4+Pjw8PD09PTh4eGqqqrn5+dOTk77+/uurq56enqYmJgkJCQeHh67u7tGRkaJiYmfn583NzcqKirOzs6SkpKBgYFjY2NtbW0VFRU9PT21tbVYWFjDw8MLCwvzZH7rAAAEGklEQVRogb2a24KqMAxFyx1RHBFEZBT4/688IiK0SYsHume/TjtLIM2tEY5F+W1+qAP934U1kpsexVM/MR52uotBeNijEKOOYJi7E5MuPhSWirnuSANJGoklGsParbD4IrPEAQcLfxWWeMBgMWGJEAULjoS1S1CwHWGJq2n9FtiVsoThSG+ClQyrNu7YALszMBcEixiW6ZBtgXnqae5l8IubYHuGFS3sWQ0rKMvkFjfBOFP0UDDmjJktcQvsh7Da5U0rYT5hnb7YtRJ2WvFcq2G5jDqaAstmWCWxTImpBdhtzjIFZxuwWSQ7LPio7bDs8waXT9dm2Cu8HJvcGCv/E+b5sRvGPvVDZRSdSpnkh210rap0X8a6F6uFJf6jur3jY1anrtHxBW3VdNNn/G2qljNQDSw8kzhcRxoDD6KburZXE5Hfx8L2XMR/6kZ9krdnSW9DVc46A8v1u5/7y9nK5GEgDT9P+q4ERrwe0XnghRGTNjKr9TB/6acOulf1V+t6XUINrKW5uwW1LMz4tTYoZ2BcOm1HKYHhWGOSN8G4DNeeWgnWQllD7jXCYjDrUs5gXx3Q9aqS2WtEGf1bp7k1Yl/iz+hDBtj3zmeFLp/Q9IJxVYI91hTWXrDvvO86dbMcoYe5QJZU2/SwA5AlFaNPWEDLH2u6OQpsOTavVheqMKB5KM0l4XgdjHX0VRjQ3Z8dFZYub1ortRIQbAvKjm4OgcFYtEgUIQ5G6imBO2UZLSxweQ5tdApcAkfbxQLnhWl9JZrlXStVUli2vGulaB9BcN1XGAxSJOlgHQzGfDPck9GWlsDlBGqAecKYLrYlMR4EV1EwvhGYgZD2KtBdiT2BAbMCGqm5OxVL+iU5CLKWzlUYMC0QhXLbKhIgTHUiwsH5q2eBmygwaIl7VWDYzo4rw6AFtbjIsKSD0moJ5uBSnpdSCYb9aPOyWoCbBb3yGYy7Bbar8wx2RsNE439gWOMftB9hwOJzUla+YcAAOse1LxgyzMx0GfqN4HP91n6AoVvfg4IB5v2FidRjQxrtsnqVI4wZ17KtYurr463/McECNKvvS3/uYtCPljszmIdlvVqPf3WllToSjBnLsaehpzqDISNN7igwYGe68AiMjhzZ0sMhMJiNjHNt8qU4qJp3WVjYIVifhogyW4B4kUdPA0MUUFMPS4V51jPWytHCrCfjhWOAOQ+7MN8IszvQIDUduYEhi25LHollp5Os5Vrkso6RrVtQen/GiZnDt8DSTZS55mf7KbJddl/o0qfkv+pm5ULd4e6yc+vGQeIkXuy21532VzETsdrBvIAtNrK92h6NT+zCCzf3aBg5pDMiZ35yMkzJ41Xs0KBpvjGWWrrMVN6kVlpaaYZvF4YpT1V/5oo6X54Tdh/Xutk1B8PSf4OCLujOo/ItAAAAAElFTkSuQmCC"/>
          <p:cNvSpPr>
            <a:spLocks noChangeAspect="1" noChangeArrowheads="1"/>
          </p:cNvSpPr>
          <p:nvPr/>
        </p:nvSpPr>
        <p:spPr bwMode="auto">
          <a:xfrm>
            <a:off x="155575" y="-579438"/>
            <a:ext cx="1028700" cy="1219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6" name="Straight Connector 5"/>
          <p:cNvCxnSpPr/>
          <p:nvPr/>
        </p:nvCxnSpPr>
        <p:spPr>
          <a:xfrm flipV="1">
            <a:off x="1482291" y="2743200"/>
            <a:ext cx="7026442" cy="5005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63040" y="2810577"/>
            <a:ext cx="7093819" cy="308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980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500"/>
                                        <p:tgtEl>
                                          <p:spTgt spid="9">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fade">
                                      <p:cBhvr>
                                        <p:cTn id="16" dur="500"/>
                                        <p:tgtEl>
                                          <p:spTgt spid="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500"/>
                            </p:stCondLst>
                            <p:childTnLst>
                              <p:par>
                                <p:cTn id="23" presetID="22" presetClass="entr" presetSubtype="2"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
                                            <p:txEl>
                                              <p:pRg st="5" end="5"/>
                                            </p:txEl>
                                          </p:spTgt>
                                        </p:tgtEl>
                                        <p:attrNameLst>
                                          <p:attrName>style.visibility</p:attrName>
                                        </p:attrNameLst>
                                      </p:cBhvr>
                                      <p:to>
                                        <p:strVal val="visible"/>
                                      </p:to>
                                    </p:set>
                                    <p:animEffect transition="in" filter="fade">
                                      <p:cBhvr>
                                        <p:cTn id="34" dur="500"/>
                                        <p:tgtEl>
                                          <p:spTgt spid="9">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9">
                                            <p:txEl>
                                              <p:pRg st="6" end="6"/>
                                            </p:txEl>
                                          </p:spTgt>
                                        </p:tgtEl>
                                        <p:attrNameLst>
                                          <p:attrName>style.visibility</p:attrName>
                                        </p:attrNameLst>
                                      </p:cBhvr>
                                      <p:to>
                                        <p:strVal val="visible"/>
                                      </p:to>
                                    </p:set>
                                    <p:animEffect transition="in" filter="fade">
                                      <p:cBhvr>
                                        <p:cTn id="39"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006" y="37870"/>
            <a:ext cx="8284344" cy="1325563"/>
          </a:xfrm>
        </p:spPr>
        <p:txBody>
          <a:bodyPr/>
          <a:lstStyle/>
          <a:p>
            <a:r>
              <a:rPr lang="en-US" b="1" dirty="0" smtClean="0">
                <a:solidFill>
                  <a:srgbClr val="00B0F0"/>
                </a:solidFill>
              </a:rPr>
              <a:t>Illustrative Example: Cirque du Soleil</a:t>
            </a:r>
            <a:endParaRPr lang="en-US" b="1" dirty="0">
              <a:solidFill>
                <a:srgbClr val="00B0F0"/>
              </a:solidFill>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010" y="1104256"/>
            <a:ext cx="3169079" cy="5517926"/>
          </a:xfrm>
        </p:spPr>
      </p:pic>
      <p:sp>
        <p:nvSpPr>
          <p:cNvPr id="4" name="TextBox 3"/>
          <p:cNvSpPr txBox="1"/>
          <p:nvPr/>
        </p:nvSpPr>
        <p:spPr>
          <a:xfrm>
            <a:off x="3765884" y="1118938"/>
            <a:ext cx="5224112" cy="5262979"/>
          </a:xfrm>
          <a:prstGeom prst="rect">
            <a:avLst/>
          </a:prstGeom>
          <a:noFill/>
        </p:spPr>
        <p:txBody>
          <a:bodyPr wrap="square" rtlCol="0">
            <a:spAutoFit/>
          </a:bodyPr>
          <a:lstStyle/>
          <a:p>
            <a:r>
              <a:rPr lang="en-US" sz="2400" dirty="0" smtClean="0"/>
              <a:t>Fresh take on traditional circus: big-top tent, no live animal acts, street performers, dramatic narrative, original soundtrack</a:t>
            </a:r>
          </a:p>
          <a:p>
            <a:endParaRPr lang="en-US" sz="2400" dirty="0"/>
          </a:p>
          <a:p>
            <a:r>
              <a:rPr lang="en-US" sz="2400" dirty="0" smtClean="0"/>
              <a:t>20-fold increase of revenue from 1995 to 2007</a:t>
            </a:r>
          </a:p>
          <a:p>
            <a:endParaRPr lang="en-US" sz="2400" dirty="0"/>
          </a:p>
          <a:p>
            <a:r>
              <a:rPr lang="en-US" sz="2400" dirty="0" smtClean="0"/>
              <a:t>Apparently nobody thought previously about this “Schumpeterian” recombination</a:t>
            </a:r>
          </a:p>
          <a:p>
            <a:endParaRPr lang="en-US" sz="2400" dirty="0"/>
          </a:p>
          <a:p>
            <a:r>
              <a:rPr lang="en-US" sz="2400" dirty="0" smtClean="0"/>
              <a:t>Featured in Mauborgne and Kim’s book on “Blue ocean strategy” </a:t>
            </a:r>
          </a:p>
        </p:txBody>
      </p:sp>
    </p:spTree>
    <p:extLst>
      <p:ext uri="{BB962C8B-B14F-4D97-AF65-F5344CB8AC3E}">
        <p14:creationId xmlns:p14="http://schemas.microsoft.com/office/powerpoint/2010/main" val="1890016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40631" y="693018"/>
            <a:ext cx="5544152" cy="1838425"/>
          </a:xfrm>
          <a:prstGeom prst="roundRect">
            <a:avLst/>
          </a:prstGeom>
          <a:solidFill>
            <a:srgbClr val="00B0F0">
              <a:alpha val="47059"/>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2059806" y="3428999"/>
            <a:ext cx="1876926" cy="1838425"/>
          </a:xfrm>
          <a:prstGeom prst="roundRect">
            <a:avLst/>
          </a:prstGeom>
          <a:solidFill>
            <a:srgbClr val="FF5050">
              <a:alpha val="40392"/>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368855" y="3715352"/>
            <a:ext cx="1309035" cy="121386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262976" y="3580597"/>
            <a:ext cx="1519753" cy="1491392"/>
          </a:xfrm>
          <a:prstGeom prst="ellipse">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a:stCxn id="13" idx="2"/>
            <a:endCxn id="21" idx="1"/>
          </p:cNvCxnSpPr>
          <p:nvPr/>
        </p:nvCxnSpPr>
        <p:spPr>
          <a:xfrm>
            <a:off x="1510359" y="2161299"/>
            <a:ext cx="975180" cy="1637707"/>
          </a:xfrm>
          <a:prstGeom prst="straightConnector1">
            <a:avLst/>
          </a:prstGeom>
          <a:ln w="28575">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8" idx="2"/>
            <a:endCxn id="21" idx="7"/>
          </p:cNvCxnSpPr>
          <p:nvPr/>
        </p:nvCxnSpPr>
        <p:spPr>
          <a:xfrm flipH="1">
            <a:off x="3560166" y="2101944"/>
            <a:ext cx="798511" cy="1697062"/>
          </a:xfrm>
          <a:prstGeom prst="straightConnector1">
            <a:avLst/>
          </a:prstGeom>
          <a:ln w="28575">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98383" y="6198669"/>
            <a:ext cx="607431" cy="101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65760" y="5650029"/>
            <a:ext cx="539015" cy="962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981776" y="5960617"/>
            <a:ext cx="2548070" cy="461665"/>
          </a:xfrm>
          <a:prstGeom prst="rect">
            <a:avLst/>
          </a:prstGeom>
          <a:noFill/>
        </p:spPr>
        <p:txBody>
          <a:bodyPr wrap="none" rtlCol="0">
            <a:spAutoFit/>
          </a:bodyPr>
          <a:lstStyle/>
          <a:p>
            <a:r>
              <a:rPr lang="en-US" sz="2400" dirty="0"/>
              <a:t>Cirque du </a:t>
            </a:r>
            <a:r>
              <a:rPr lang="en-US" sz="2400" dirty="0" smtClean="0"/>
              <a:t>Soleil (C)</a:t>
            </a:r>
            <a:endParaRPr lang="en-US" sz="2400" dirty="0"/>
          </a:p>
        </p:txBody>
      </p:sp>
      <p:sp>
        <p:nvSpPr>
          <p:cNvPr id="29" name="TextBox 28"/>
          <p:cNvSpPr txBox="1"/>
          <p:nvPr/>
        </p:nvSpPr>
        <p:spPr>
          <a:xfrm>
            <a:off x="1002065" y="5439248"/>
            <a:ext cx="5408361" cy="461665"/>
          </a:xfrm>
          <a:prstGeom prst="rect">
            <a:avLst/>
          </a:prstGeom>
          <a:noFill/>
        </p:spPr>
        <p:txBody>
          <a:bodyPr wrap="square" rtlCol="0">
            <a:spAutoFit/>
          </a:bodyPr>
          <a:lstStyle/>
          <a:p>
            <a:r>
              <a:rPr lang="en-US" sz="2400" dirty="0" smtClean="0"/>
              <a:t>Big Top Circus (B) </a:t>
            </a:r>
            <a:r>
              <a:rPr lang="en-US" sz="2400" dirty="0"/>
              <a:t>&amp; </a:t>
            </a:r>
            <a:r>
              <a:rPr lang="en-US" sz="2400" dirty="0" smtClean="0"/>
              <a:t>Street Performer (P)</a:t>
            </a:r>
            <a:endParaRPr lang="en-US" sz="2400" dirty="0"/>
          </a:p>
        </p:txBody>
      </p:sp>
      <p:sp>
        <p:nvSpPr>
          <p:cNvPr id="30" name="Oval 29"/>
          <p:cNvSpPr/>
          <p:nvPr/>
        </p:nvSpPr>
        <p:spPr>
          <a:xfrm>
            <a:off x="748602" y="818147"/>
            <a:ext cx="4477916" cy="163629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289786" y="1453413"/>
            <a:ext cx="441146" cy="707886"/>
          </a:xfrm>
          <a:prstGeom prst="rect">
            <a:avLst/>
          </a:prstGeom>
          <a:noFill/>
        </p:spPr>
        <p:txBody>
          <a:bodyPr wrap="none" rtlCol="0">
            <a:spAutoFit/>
          </a:bodyPr>
          <a:lstStyle/>
          <a:p>
            <a:r>
              <a:rPr lang="en-US" sz="4000" i="1" dirty="0" smtClean="0">
                <a:latin typeface="Times New Roman" panose="02020603050405020304" pitchFamily="18" charset="0"/>
                <a:cs typeface="Times New Roman" panose="02020603050405020304" pitchFamily="18" charset="0"/>
              </a:rPr>
              <a:t>h</a:t>
            </a:r>
            <a:endParaRPr lang="en-US" sz="4000" i="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4195010" y="1394058"/>
            <a:ext cx="327334" cy="707886"/>
          </a:xfrm>
          <a:prstGeom prst="rect">
            <a:avLst/>
          </a:prstGeom>
          <a:noFill/>
        </p:spPr>
        <p:txBody>
          <a:bodyPr wrap="none" rtlCol="0">
            <a:spAutoFit/>
          </a:bodyPr>
          <a:lstStyle/>
          <a:p>
            <a:r>
              <a:rPr lang="en-US" sz="4000" i="1" dirty="0" smtClean="0">
                <a:latin typeface="Times New Roman" panose="02020603050405020304" pitchFamily="18" charset="0"/>
                <a:cs typeface="Times New Roman" panose="02020603050405020304" pitchFamily="18" charset="0"/>
              </a:rPr>
              <a:t>f</a:t>
            </a:r>
            <a:endParaRPr lang="en-US" sz="4000" i="1"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2837849" y="3906251"/>
            <a:ext cx="385042" cy="707886"/>
          </a:xfrm>
          <a:prstGeom prst="rect">
            <a:avLst/>
          </a:prstGeom>
          <a:noFill/>
        </p:spPr>
        <p:txBody>
          <a:bodyPr wrap="none" rtlCol="0">
            <a:spAutoFit/>
          </a:bodyPr>
          <a:lstStyle/>
          <a:p>
            <a:r>
              <a:rPr lang="en-US" sz="4000" i="1" dirty="0" smtClean="0">
                <a:latin typeface="Times New Roman" panose="02020603050405020304" pitchFamily="18" charset="0"/>
                <a:cs typeface="Times New Roman" panose="02020603050405020304" pitchFamily="18" charset="0"/>
              </a:rPr>
              <a:t>r</a:t>
            </a:r>
            <a:endParaRPr lang="en-US" sz="4000" i="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1241661" y="962527"/>
            <a:ext cx="3530134" cy="707886"/>
          </a:xfrm>
          <a:prstGeom prst="rect">
            <a:avLst/>
          </a:prstGeom>
          <a:noFill/>
        </p:spPr>
        <p:txBody>
          <a:bodyPr wrap="none" rtlCol="0">
            <a:spAutoFit/>
          </a:bodyPr>
          <a:lstStyle/>
          <a:p>
            <a:r>
              <a:rPr lang="en-US" sz="4000" dirty="0" smtClean="0">
                <a:latin typeface="Times New Roman" panose="02020603050405020304" pitchFamily="18" charset="0"/>
                <a:cs typeface="Times New Roman" panose="02020603050405020304" pitchFamily="18" charset="0"/>
              </a:rPr>
              <a:t>½					     ½</a:t>
            </a:r>
            <a:endParaRPr lang="en-US" sz="4000" dirty="0">
              <a:latin typeface="Times New Roman" panose="02020603050405020304" pitchFamily="18" charset="0"/>
              <a:cs typeface="Times New Roman" panose="02020603050405020304" pitchFamily="18" charset="0"/>
            </a:endParaRPr>
          </a:p>
        </p:txBody>
      </p:sp>
      <p:pic>
        <p:nvPicPr>
          <p:cNvPr id="38" name="Picture 37"/>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6197601" y="3552048"/>
            <a:ext cx="2630096" cy="3228953"/>
          </a:xfrm>
          <a:prstGeom prst="rect">
            <a:avLst/>
          </a:prstGeom>
        </p:spPr>
      </p:pic>
      <p:pic>
        <p:nvPicPr>
          <p:cNvPr id="37" name="Picture 36"/>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6099743" y="200048"/>
            <a:ext cx="2758097" cy="3228953"/>
          </a:xfrm>
          <a:prstGeom prst="rect">
            <a:avLst/>
          </a:prstGeom>
        </p:spPr>
      </p:pic>
      <p:sp>
        <p:nvSpPr>
          <p:cNvPr id="34" name="TextBox 33"/>
          <p:cNvSpPr txBox="1"/>
          <p:nvPr/>
        </p:nvSpPr>
        <p:spPr>
          <a:xfrm>
            <a:off x="364156" y="3429000"/>
            <a:ext cx="1719766" cy="830997"/>
          </a:xfrm>
          <a:prstGeom prst="rect">
            <a:avLst/>
          </a:prstGeom>
          <a:noFill/>
        </p:spPr>
        <p:txBody>
          <a:bodyPr wrap="none" rtlCol="0">
            <a:spAutoFit/>
          </a:bodyPr>
          <a:lstStyle/>
          <a:p>
            <a:r>
              <a:rPr lang="en-US" sz="2400" dirty="0" smtClean="0">
                <a:solidFill>
                  <a:srgbClr val="FF0000"/>
                </a:solidFill>
              </a:rPr>
              <a:t>“Red Ocean </a:t>
            </a:r>
          </a:p>
          <a:p>
            <a:r>
              <a:rPr lang="en-US" sz="2400" dirty="0" smtClean="0">
                <a:solidFill>
                  <a:srgbClr val="FF0000"/>
                </a:solidFill>
              </a:rPr>
              <a:t>Space”</a:t>
            </a:r>
            <a:endParaRPr lang="en-US" sz="2400" dirty="0">
              <a:solidFill>
                <a:srgbClr val="FF0000"/>
              </a:solidFill>
            </a:endParaRPr>
          </a:p>
        </p:txBody>
      </p:sp>
      <p:sp>
        <p:nvSpPr>
          <p:cNvPr id="35" name="TextBox 34"/>
          <p:cNvSpPr txBox="1"/>
          <p:nvPr/>
        </p:nvSpPr>
        <p:spPr>
          <a:xfrm>
            <a:off x="285549" y="105877"/>
            <a:ext cx="2658100" cy="461665"/>
          </a:xfrm>
          <a:prstGeom prst="rect">
            <a:avLst/>
          </a:prstGeom>
          <a:noFill/>
        </p:spPr>
        <p:txBody>
          <a:bodyPr wrap="none" rtlCol="0">
            <a:spAutoFit/>
          </a:bodyPr>
          <a:lstStyle/>
          <a:p>
            <a:r>
              <a:rPr lang="en-US" sz="2400" dirty="0" smtClean="0">
                <a:solidFill>
                  <a:srgbClr val="4500C0"/>
                </a:solidFill>
              </a:rPr>
              <a:t>“Blue Ocean Space”</a:t>
            </a:r>
            <a:endParaRPr lang="en-US" sz="2400" dirty="0">
              <a:solidFill>
                <a:srgbClr val="4500C0"/>
              </a:solidFill>
            </a:endParaRPr>
          </a:p>
        </p:txBody>
      </p:sp>
      <p:sp>
        <p:nvSpPr>
          <p:cNvPr id="36" name="TextBox 35"/>
          <p:cNvSpPr txBox="1"/>
          <p:nvPr/>
        </p:nvSpPr>
        <p:spPr>
          <a:xfrm>
            <a:off x="4185384" y="3052184"/>
            <a:ext cx="1811155" cy="1569660"/>
          </a:xfrm>
          <a:prstGeom prst="rect">
            <a:avLst/>
          </a:prstGeom>
          <a:noFill/>
          <a:ln w="19050">
            <a:solidFill>
              <a:srgbClr val="92D050"/>
            </a:solidFill>
          </a:ln>
        </p:spPr>
        <p:txBody>
          <a:bodyPr wrap="square" rtlCol="0">
            <a:spAutoFit/>
          </a:bodyPr>
          <a:lstStyle/>
          <a:p>
            <a:r>
              <a:rPr lang="en-US" sz="2400" dirty="0" smtClean="0">
                <a:solidFill>
                  <a:srgbClr val="00B050"/>
                </a:solidFill>
              </a:rPr>
              <a:t>Note: At every state, </a:t>
            </a:r>
          </a:p>
          <a:p>
            <a:r>
              <a:rPr lang="en-US" sz="2400" dirty="0" smtClean="0">
                <a:solidFill>
                  <a:srgbClr val="00B050"/>
                </a:solidFill>
              </a:rPr>
              <a:t>C’s added value is zero. </a:t>
            </a:r>
            <a:endParaRPr lang="en-US" sz="2400" dirty="0">
              <a:solidFill>
                <a:srgbClr val="00B050"/>
              </a:solidFill>
            </a:endParaRPr>
          </a:p>
        </p:txBody>
      </p:sp>
    </p:spTree>
    <p:extLst>
      <p:ext uri="{BB962C8B-B14F-4D97-AF65-F5344CB8AC3E}">
        <p14:creationId xmlns:p14="http://schemas.microsoft.com/office/powerpoint/2010/main" val="206203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heel(1)">
                                      <p:cBhvr>
                                        <p:cTn id="27" dur="2000"/>
                                        <p:tgtEl>
                                          <p:spTgt spid="21"/>
                                        </p:tgtEl>
                                      </p:cBhvr>
                                    </p:animEffect>
                                  </p:childTnLst>
                                </p:cTn>
                              </p:par>
                              <p:par>
                                <p:cTn id="28" presetID="10" presetClass="entr" presetSubtype="0"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par>
                          <p:cTn id="31" fill="hold">
                            <p:stCondLst>
                              <p:cond delay="2000"/>
                            </p:stCondLst>
                            <p:childTnLst>
                              <p:par>
                                <p:cTn id="32" presetID="21" presetClass="entr" presetSubtype="1"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heel(1)">
                                      <p:cBhvr>
                                        <p:cTn id="34" dur="2000"/>
                                        <p:tgtEl>
                                          <p:spTgt spid="20"/>
                                        </p:tgtEl>
                                      </p:cBhvr>
                                    </p:animEffect>
                                  </p:childTnLst>
                                </p:cTn>
                              </p:par>
                              <p:par>
                                <p:cTn id="35" presetID="10"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heel(1)">
                                      <p:cBhvr>
                                        <p:cTn id="62" dur="2000"/>
                                        <p:tgtEl>
                                          <p:spTgt spid="30"/>
                                        </p:tgtEl>
                                      </p:cBhvr>
                                    </p:animEffect>
                                  </p:childTnLst>
                                </p:cTn>
                              </p:par>
                            </p:childTnLst>
                          </p:cTn>
                        </p:par>
                        <p:par>
                          <p:cTn id="63" fill="hold">
                            <p:stCondLst>
                              <p:cond delay="2000"/>
                            </p:stCondLst>
                            <p:childTnLst>
                              <p:par>
                                <p:cTn id="64" presetID="10" presetClass="entr" presetSubtype="0"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par>
                          <p:cTn id="72" fill="hold">
                            <p:stCondLst>
                              <p:cond delay="500"/>
                            </p:stCondLst>
                            <p:childTnLst>
                              <p:par>
                                <p:cTn id="73" presetID="22" presetClass="entr" presetSubtype="1" fill="hold"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wipe(up)">
                                      <p:cBhvr>
                                        <p:cTn id="75" dur="500"/>
                                        <p:tgtEl>
                                          <p:spTgt spid="24"/>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500"/>
                                        <p:tgtEl>
                                          <p:spTgt spid="37"/>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0" grpId="0" animBg="1"/>
      <p:bldP spid="21" grpId="0" animBg="1"/>
      <p:bldP spid="26" grpId="0"/>
      <p:bldP spid="29" grpId="0"/>
      <p:bldP spid="30" grpId="0" animBg="1"/>
      <p:bldP spid="13" grpId="0"/>
      <p:bldP spid="28" grpId="0"/>
      <p:bldP spid="31" grpId="0"/>
      <p:bldP spid="14" grpId="0"/>
      <p:bldP spid="34" grpId="0"/>
      <p:bldP spid="35" grpId="0"/>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 y="0"/>
            <a:ext cx="7886700" cy="1325563"/>
          </a:xfrm>
        </p:spPr>
        <p:txBody>
          <a:bodyPr>
            <a:normAutofit/>
          </a:bodyPr>
          <a:lstStyle/>
          <a:p>
            <a:r>
              <a:rPr lang="en-US" sz="3200" dirty="0" smtClean="0">
                <a:solidFill>
                  <a:srgbClr val="0070C0"/>
                </a:solidFill>
                <a:latin typeface="+mn-lt"/>
              </a:rPr>
              <a:t>What about value-capture? </a:t>
            </a:r>
            <a:r>
              <a:rPr lang="en-US" sz="3200" dirty="0" smtClean="0">
                <a:latin typeface="+mn-lt"/>
              </a:rPr>
              <a:t>Idea of the </a:t>
            </a:r>
            <a:r>
              <a:rPr lang="en-US" sz="3200" b="1" dirty="0" smtClean="0">
                <a:solidFill>
                  <a:srgbClr val="00B050"/>
                </a:solidFill>
                <a:latin typeface="+mn-lt"/>
              </a:rPr>
              <a:t>Core</a:t>
            </a:r>
            <a:r>
              <a:rPr lang="en-US" sz="3200" dirty="0" smtClean="0">
                <a:latin typeface="+mn-lt"/>
              </a:rPr>
              <a:t>:</a:t>
            </a:r>
            <a:endParaRPr lang="en-US" sz="3200" dirty="0">
              <a:latin typeface="+mn-lt"/>
            </a:endParaRPr>
          </a:p>
        </p:txBody>
      </p:sp>
      <p:sp>
        <p:nvSpPr>
          <p:cNvPr id="3" name="Content Placeholder 2"/>
          <p:cNvSpPr>
            <a:spLocks noGrp="1"/>
          </p:cNvSpPr>
          <p:nvPr>
            <p:ph sz="half" idx="1"/>
          </p:nvPr>
        </p:nvSpPr>
        <p:spPr>
          <a:xfrm>
            <a:off x="221381" y="1190355"/>
            <a:ext cx="4293469" cy="628818"/>
          </a:xfrm>
        </p:spPr>
        <p:txBody>
          <a:bodyPr>
            <a:noAutofit/>
          </a:bodyPr>
          <a:lstStyle/>
          <a:p>
            <a:pPr marL="0" indent="0">
              <a:buNone/>
            </a:pPr>
            <a:r>
              <a:rPr lang="en-US" dirty="0" smtClean="0"/>
              <a:t>Under </a:t>
            </a:r>
            <a:r>
              <a:rPr lang="en-US" dirty="0" smtClean="0">
                <a:solidFill>
                  <a:srgbClr val="00B0F0"/>
                </a:solidFill>
              </a:rPr>
              <a:t>complete info: </a:t>
            </a:r>
          </a:p>
        </p:txBody>
      </p:sp>
      <p:sp>
        <p:nvSpPr>
          <p:cNvPr id="4" name="Content Placeholder 3"/>
          <p:cNvSpPr>
            <a:spLocks noGrp="1"/>
          </p:cNvSpPr>
          <p:nvPr>
            <p:ph sz="half" idx="2"/>
          </p:nvPr>
        </p:nvSpPr>
        <p:spPr>
          <a:xfrm>
            <a:off x="4629149" y="1190354"/>
            <a:ext cx="4514851" cy="628818"/>
          </a:xfrm>
        </p:spPr>
        <p:txBody>
          <a:bodyPr>
            <a:normAutofit/>
          </a:bodyPr>
          <a:lstStyle/>
          <a:p>
            <a:pPr marL="0" indent="0">
              <a:buNone/>
            </a:pPr>
            <a:r>
              <a:rPr lang="en-US" dirty="0" err="1" smtClean="0">
                <a:solidFill>
                  <a:srgbClr val="FFC000"/>
                </a:solidFill>
              </a:rPr>
              <a:t>Incompl</a:t>
            </a:r>
            <a:r>
              <a:rPr lang="en-US" dirty="0" smtClean="0">
                <a:solidFill>
                  <a:srgbClr val="FFC000"/>
                </a:solidFill>
              </a:rPr>
              <a:t>. info</a:t>
            </a:r>
            <a:r>
              <a:rPr lang="en-US" dirty="0" smtClean="0"/>
              <a:t> &amp; </a:t>
            </a:r>
            <a:r>
              <a:rPr lang="en-US" dirty="0" smtClean="0">
                <a:solidFill>
                  <a:srgbClr val="FF0000"/>
                </a:solidFill>
              </a:rPr>
              <a:t>unawareness:</a:t>
            </a:r>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a:p>
        </p:txBody>
      </p:sp>
      <p:sp>
        <p:nvSpPr>
          <p:cNvPr id="5" name="TextBox 4"/>
          <p:cNvSpPr txBox="1"/>
          <p:nvPr/>
        </p:nvSpPr>
        <p:spPr>
          <a:xfrm>
            <a:off x="3542098" y="1953928"/>
            <a:ext cx="1686039" cy="523220"/>
          </a:xfrm>
          <a:prstGeom prst="rect">
            <a:avLst/>
          </a:prstGeom>
          <a:noFill/>
        </p:spPr>
        <p:txBody>
          <a:bodyPr wrap="none" rtlCol="0">
            <a:spAutoFit/>
          </a:bodyPr>
          <a:lstStyle/>
          <a:p>
            <a:r>
              <a:rPr lang="en-US" sz="2800" b="1" i="1" dirty="0" smtClean="0"/>
              <a:t>Feasibility</a:t>
            </a:r>
            <a:endParaRPr lang="en-US" sz="2800" b="1" i="1" dirty="0"/>
          </a:p>
        </p:txBody>
      </p:sp>
      <p:sp>
        <p:nvSpPr>
          <p:cNvPr id="6" name="TextBox 5"/>
          <p:cNvSpPr txBox="1"/>
          <p:nvPr/>
        </p:nvSpPr>
        <p:spPr>
          <a:xfrm>
            <a:off x="2739575" y="3742623"/>
            <a:ext cx="3755836" cy="523220"/>
          </a:xfrm>
          <a:prstGeom prst="rect">
            <a:avLst/>
          </a:prstGeom>
          <a:noFill/>
        </p:spPr>
        <p:txBody>
          <a:bodyPr wrap="none" rtlCol="0">
            <a:spAutoFit/>
          </a:bodyPr>
          <a:lstStyle/>
          <a:p>
            <a:r>
              <a:rPr lang="en-US" sz="2800" b="1" i="1" dirty="0" smtClean="0"/>
              <a:t>Competitive consistency</a:t>
            </a:r>
            <a:endParaRPr lang="en-US" sz="2800" b="1" i="1" dirty="0"/>
          </a:p>
        </p:txBody>
      </p:sp>
      <p:sp>
        <p:nvSpPr>
          <p:cNvPr id="7" name="TextBox 6"/>
          <p:cNvSpPr txBox="1"/>
          <p:nvPr/>
        </p:nvSpPr>
        <p:spPr>
          <a:xfrm>
            <a:off x="4572000" y="6015791"/>
            <a:ext cx="4471289" cy="523220"/>
          </a:xfrm>
          <a:prstGeom prst="rect">
            <a:avLst/>
          </a:prstGeom>
          <a:noFill/>
        </p:spPr>
        <p:txBody>
          <a:bodyPr wrap="none" rtlCol="0">
            <a:spAutoFit/>
          </a:bodyPr>
          <a:lstStyle/>
          <a:p>
            <a:r>
              <a:rPr lang="en-US" sz="2800" b="1" dirty="0" smtClean="0"/>
              <a:t>Coarse Core </a:t>
            </a:r>
            <a:r>
              <a:rPr lang="en-US" sz="2800" dirty="0" smtClean="0"/>
              <a:t>by Wilson (1978)</a:t>
            </a:r>
            <a:endParaRPr lang="en-US" sz="2800" dirty="0"/>
          </a:p>
        </p:txBody>
      </p:sp>
      <p:sp>
        <p:nvSpPr>
          <p:cNvPr id="8" name="TextBox 7"/>
          <p:cNvSpPr txBox="1"/>
          <p:nvPr/>
        </p:nvSpPr>
        <p:spPr>
          <a:xfrm>
            <a:off x="221380" y="2406316"/>
            <a:ext cx="4177365" cy="954107"/>
          </a:xfrm>
          <a:prstGeom prst="rect">
            <a:avLst/>
          </a:prstGeom>
          <a:noFill/>
        </p:spPr>
        <p:txBody>
          <a:bodyPr wrap="square" rtlCol="0">
            <a:spAutoFit/>
          </a:bodyPr>
          <a:lstStyle/>
          <a:p>
            <a:r>
              <a:rPr lang="en-US" sz="2800" dirty="0" smtClean="0"/>
              <a:t>Cannot allocate more value than it is created.</a:t>
            </a:r>
            <a:endParaRPr lang="en-US" sz="2800" dirty="0"/>
          </a:p>
        </p:txBody>
      </p:sp>
      <p:sp>
        <p:nvSpPr>
          <p:cNvPr id="9" name="TextBox 8"/>
          <p:cNvSpPr txBox="1"/>
          <p:nvPr/>
        </p:nvSpPr>
        <p:spPr>
          <a:xfrm>
            <a:off x="316029" y="4185385"/>
            <a:ext cx="4034591" cy="1384995"/>
          </a:xfrm>
          <a:prstGeom prst="rect">
            <a:avLst/>
          </a:prstGeom>
          <a:noFill/>
        </p:spPr>
        <p:txBody>
          <a:bodyPr wrap="square" rtlCol="0">
            <a:spAutoFit/>
          </a:bodyPr>
          <a:lstStyle/>
          <a:p>
            <a:r>
              <a:rPr lang="en-US" sz="2800" dirty="0" smtClean="0"/>
              <a:t>No group of firms agrees to deviate pursing feasible alternative deals. </a:t>
            </a:r>
            <a:endParaRPr lang="en-US" sz="2800" dirty="0"/>
          </a:p>
        </p:txBody>
      </p:sp>
      <p:sp>
        <p:nvSpPr>
          <p:cNvPr id="10" name="TextBox 9"/>
          <p:cNvSpPr txBox="1"/>
          <p:nvPr/>
        </p:nvSpPr>
        <p:spPr>
          <a:xfrm>
            <a:off x="4572000" y="2387066"/>
            <a:ext cx="4292867" cy="954107"/>
          </a:xfrm>
          <a:prstGeom prst="rect">
            <a:avLst/>
          </a:prstGeom>
          <a:noFill/>
        </p:spPr>
        <p:txBody>
          <a:bodyPr wrap="square" rtlCol="0">
            <a:spAutoFit/>
          </a:bodyPr>
          <a:lstStyle/>
          <a:p>
            <a:r>
              <a:rPr lang="en-US" sz="2800" dirty="0" smtClean="0"/>
              <a:t>Impose feasibility </a:t>
            </a:r>
            <a:r>
              <a:rPr lang="en-US" sz="2800" dirty="0" smtClean="0">
                <a:solidFill>
                  <a:srgbClr val="00B050"/>
                </a:solidFill>
              </a:rPr>
              <a:t>state-by-state</a:t>
            </a:r>
            <a:endParaRPr lang="en-US" sz="2800" dirty="0">
              <a:solidFill>
                <a:srgbClr val="00B050"/>
              </a:solidFill>
            </a:endParaRPr>
          </a:p>
        </p:txBody>
      </p:sp>
      <p:sp>
        <p:nvSpPr>
          <p:cNvPr id="11" name="TextBox 10"/>
          <p:cNvSpPr txBox="1"/>
          <p:nvPr/>
        </p:nvSpPr>
        <p:spPr>
          <a:xfrm>
            <a:off x="4572000" y="4185386"/>
            <a:ext cx="4408371" cy="1815882"/>
          </a:xfrm>
          <a:prstGeom prst="rect">
            <a:avLst/>
          </a:prstGeom>
          <a:noFill/>
        </p:spPr>
        <p:txBody>
          <a:bodyPr wrap="square" rtlCol="0">
            <a:spAutoFit/>
          </a:bodyPr>
          <a:lstStyle/>
          <a:p>
            <a:r>
              <a:rPr lang="en-US" sz="2800" dirty="0" smtClean="0"/>
              <a:t>No group of firms </a:t>
            </a:r>
            <a:r>
              <a:rPr lang="en-US" sz="2800" dirty="0" smtClean="0">
                <a:solidFill>
                  <a:srgbClr val="00B050"/>
                </a:solidFill>
              </a:rPr>
              <a:t>commonly believes</a:t>
            </a:r>
            <a:r>
              <a:rPr lang="en-US" sz="2800" dirty="0" smtClean="0"/>
              <a:t> that they have a better feasible alternative deal. </a:t>
            </a:r>
            <a:endParaRPr lang="en-US" sz="2800" dirty="0"/>
          </a:p>
        </p:txBody>
      </p:sp>
      <p:cxnSp>
        <p:nvCxnSpPr>
          <p:cNvPr id="13" name="Straight Connector 12"/>
          <p:cNvCxnSpPr/>
          <p:nvPr/>
        </p:nvCxnSpPr>
        <p:spPr>
          <a:xfrm>
            <a:off x="4572000" y="1116531"/>
            <a:ext cx="0" cy="53805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761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1"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wipe(up)">
                                      <p:cBhvr>
                                        <p:cTn id="9" dur="500"/>
                                        <p:tgtEl>
                                          <p:spTgt spid="13"/>
                                        </p:tgtEl>
                                      </p:cBhvr>
                                    </p:animEffec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animEffect transition="in" filter="fade">
                                      <p:cBhvr>
                                        <p:cTn id="4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Extract 4"/>
          <p:cNvSpPr/>
          <p:nvPr/>
        </p:nvSpPr>
        <p:spPr>
          <a:xfrm>
            <a:off x="1407917" y="491087"/>
            <a:ext cx="3356810" cy="2788318"/>
          </a:xfrm>
          <a:prstGeom prst="flowChartExtra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custDataLst>
              <p:tags r:id="rId1"/>
            </p:custDataLst>
          </p:nvPr>
        </p:nvPicPr>
        <p:blipFill>
          <a:blip r:embed="rId16" cstate="print">
            <a:extLst>
              <a:ext uri="{28A0092B-C50C-407E-A947-70E740481C1C}">
                <a14:useLocalDpi xmlns:a14="http://schemas.microsoft.com/office/drawing/2010/main" val="0"/>
              </a:ext>
            </a:extLst>
          </a:blip>
          <a:stretch>
            <a:fillRect/>
          </a:stretch>
        </p:blipFill>
        <p:spPr>
          <a:xfrm>
            <a:off x="2701742" y="287183"/>
            <a:ext cx="753143" cy="188572"/>
          </a:xfrm>
          <a:prstGeom prst="rect">
            <a:avLst/>
          </a:prstGeom>
        </p:spPr>
      </p:pic>
      <p:pic>
        <p:nvPicPr>
          <p:cNvPr id="7" name="Picture 6"/>
          <p:cNvPicPr>
            <a:picLocks noChangeAspect="1"/>
          </p:cNvPicPr>
          <p:nvPr>
            <p:custDataLst>
              <p:tags r:id="rId2"/>
            </p:custDataLst>
          </p:nvPr>
        </p:nvPicPr>
        <p:blipFill>
          <a:blip r:embed="rId17" cstate="print">
            <a:extLst>
              <a:ext uri="{28A0092B-C50C-407E-A947-70E740481C1C}">
                <a14:useLocalDpi xmlns:a14="http://schemas.microsoft.com/office/drawing/2010/main" val="0"/>
              </a:ext>
            </a:extLst>
          </a:blip>
          <a:stretch>
            <a:fillRect/>
          </a:stretch>
        </p:blipFill>
        <p:spPr>
          <a:xfrm>
            <a:off x="972575" y="3375753"/>
            <a:ext cx="753143" cy="188572"/>
          </a:xfrm>
          <a:prstGeom prst="rect">
            <a:avLst/>
          </a:prstGeom>
        </p:spPr>
      </p:pic>
      <p:pic>
        <p:nvPicPr>
          <p:cNvPr id="8" name="Picture 7"/>
          <p:cNvPicPr>
            <a:picLocks noChangeAspect="1"/>
          </p:cNvPicPr>
          <p:nvPr>
            <p:custDataLst>
              <p:tags r:id="rId3"/>
            </p:custDataLst>
          </p:nvPr>
        </p:nvPicPr>
        <p:blipFill>
          <a:blip r:embed="rId18" cstate="print">
            <a:extLst>
              <a:ext uri="{28A0092B-C50C-407E-A947-70E740481C1C}">
                <a14:useLocalDpi xmlns:a14="http://schemas.microsoft.com/office/drawing/2010/main" val="0"/>
              </a:ext>
            </a:extLst>
          </a:blip>
          <a:stretch>
            <a:fillRect/>
          </a:stretch>
        </p:blipFill>
        <p:spPr>
          <a:xfrm>
            <a:off x="4437983" y="3382340"/>
            <a:ext cx="753143" cy="188572"/>
          </a:xfrm>
          <a:prstGeom prst="rect">
            <a:avLst/>
          </a:prstGeom>
        </p:spPr>
      </p:pic>
      <p:pic>
        <p:nvPicPr>
          <p:cNvPr id="9" name="Picture 8"/>
          <p:cNvPicPr>
            <a:picLocks noChangeAspect="1"/>
          </p:cNvPicPr>
          <p:nvPr>
            <p:custDataLst>
              <p:tags r:id="rId4"/>
            </p:custDataLst>
          </p:nvPr>
        </p:nvPicPr>
        <p:blipFill>
          <a:blip r:embed="rId19" cstate="print">
            <a:extLst>
              <a:ext uri="{28A0092B-C50C-407E-A947-70E740481C1C}">
                <a14:useLocalDpi xmlns:a14="http://schemas.microsoft.com/office/drawing/2010/main" val="0"/>
              </a:ext>
            </a:extLst>
          </a:blip>
          <a:stretch>
            <a:fillRect/>
          </a:stretch>
        </p:blipFill>
        <p:spPr>
          <a:xfrm>
            <a:off x="6635383" y="1964079"/>
            <a:ext cx="658286" cy="188572"/>
          </a:xfrm>
          <a:prstGeom prst="rect">
            <a:avLst/>
          </a:prstGeom>
        </p:spPr>
      </p:pic>
      <p:pic>
        <p:nvPicPr>
          <p:cNvPr id="10" name="Picture 9"/>
          <p:cNvPicPr>
            <a:picLocks noChangeAspect="1"/>
          </p:cNvPicPr>
          <p:nvPr>
            <p:custDataLst>
              <p:tags r:id="rId5"/>
            </p:custDataLst>
          </p:nvPr>
        </p:nvPicPr>
        <p:blipFill>
          <a:blip r:embed="rId20" cstate="print">
            <a:extLst>
              <a:ext uri="{28A0092B-C50C-407E-A947-70E740481C1C}">
                <a14:useLocalDpi xmlns:a14="http://schemas.microsoft.com/office/drawing/2010/main" val="0"/>
              </a:ext>
            </a:extLst>
          </a:blip>
          <a:stretch>
            <a:fillRect/>
          </a:stretch>
        </p:blipFill>
        <p:spPr>
          <a:xfrm>
            <a:off x="7440195" y="3373779"/>
            <a:ext cx="658286" cy="188572"/>
          </a:xfrm>
          <a:prstGeom prst="rect">
            <a:avLst/>
          </a:prstGeom>
        </p:spPr>
      </p:pic>
      <p:pic>
        <p:nvPicPr>
          <p:cNvPr id="11" name="Picture 10"/>
          <p:cNvPicPr>
            <a:picLocks noChangeAspect="1"/>
          </p:cNvPicPr>
          <p:nvPr>
            <p:custDataLst>
              <p:tags r:id="rId6"/>
            </p:custDataLst>
          </p:nvPr>
        </p:nvPicPr>
        <p:blipFill>
          <a:blip r:embed="rId21" cstate="print">
            <a:extLst>
              <a:ext uri="{28A0092B-C50C-407E-A947-70E740481C1C}">
                <a14:useLocalDpi xmlns:a14="http://schemas.microsoft.com/office/drawing/2010/main" val="0"/>
              </a:ext>
            </a:extLst>
          </a:blip>
          <a:stretch>
            <a:fillRect/>
          </a:stretch>
        </p:blipFill>
        <p:spPr>
          <a:xfrm>
            <a:off x="5879657" y="3363794"/>
            <a:ext cx="658286" cy="188572"/>
          </a:xfrm>
          <a:prstGeom prst="rect">
            <a:avLst/>
          </a:prstGeom>
        </p:spPr>
      </p:pic>
      <p:pic>
        <p:nvPicPr>
          <p:cNvPr id="20" name="Picture 19"/>
          <p:cNvPicPr>
            <a:picLocks noChangeAspect="1"/>
          </p:cNvPicPr>
          <p:nvPr>
            <p:custDataLst>
              <p:tags r:id="rId7"/>
            </p:custDataLst>
          </p:nvPr>
        </p:nvPicPr>
        <p:blipFill>
          <a:blip r:embed="rId22" cstate="print">
            <a:extLst>
              <a:ext uri="{28A0092B-C50C-407E-A947-70E740481C1C}">
                <a14:useLocalDpi xmlns:a14="http://schemas.microsoft.com/office/drawing/2010/main" val="0"/>
              </a:ext>
            </a:extLst>
          </a:blip>
          <a:stretch>
            <a:fillRect/>
          </a:stretch>
        </p:blipFill>
        <p:spPr>
          <a:xfrm>
            <a:off x="3253370" y="1865687"/>
            <a:ext cx="131429" cy="193144"/>
          </a:xfrm>
          <a:prstGeom prst="rect">
            <a:avLst/>
          </a:prstGeom>
        </p:spPr>
      </p:pic>
      <p:sp>
        <p:nvSpPr>
          <p:cNvPr id="21" name="Flowchart: Extract 20"/>
          <p:cNvSpPr/>
          <p:nvPr/>
        </p:nvSpPr>
        <p:spPr>
          <a:xfrm>
            <a:off x="6306174" y="2190103"/>
            <a:ext cx="1357163" cy="1125850"/>
          </a:xfrm>
          <a:prstGeom prst="flowChartExtra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2" name="Picture 21"/>
          <p:cNvPicPr>
            <a:picLocks noChangeAspect="1"/>
          </p:cNvPicPr>
          <p:nvPr>
            <p:custDataLst>
              <p:tags r:id="rId8"/>
            </p:custDataLst>
          </p:nvPr>
        </p:nvPicPr>
        <p:blipFill>
          <a:blip r:embed="rId23" cstate="print">
            <a:extLst>
              <a:ext uri="{28A0092B-C50C-407E-A947-70E740481C1C}">
                <a14:useLocalDpi xmlns:a14="http://schemas.microsoft.com/office/drawing/2010/main" val="0"/>
              </a:ext>
            </a:extLst>
          </a:blip>
          <a:stretch>
            <a:fillRect/>
          </a:stretch>
        </p:blipFill>
        <p:spPr>
          <a:xfrm>
            <a:off x="6937641" y="2795729"/>
            <a:ext cx="136000" cy="249144"/>
          </a:xfrm>
          <a:prstGeom prst="rect">
            <a:avLst/>
          </a:prstGeom>
        </p:spPr>
      </p:pic>
      <p:pic>
        <p:nvPicPr>
          <p:cNvPr id="29" name="Picture 28"/>
          <p:cNvPicPr>
            <a:picLocks noChangeAspect="1"/>
          </p:cNvPicPr>
          <p:nvPr>
            <p:custDataLst>
              <p:tags r:id="rId9"/>
            </p:custDataLst>
          </p:nvPr>
        </p:nvPicPr>
        <p:blipFill>
          <a:blip r:embed="rId19" cstate="print">
            <a:extLst>
              <a:ext uri="{28A0092B-C50C-407E-A947-70E740481C1C}">
                <a14:useLocalDpi xmlns:a14="http://schemas.microsoft.com/office/drawing/2010/main" val="0"/>
              </a:ext>
            </a:extLst>
          </a:blip>
          <a:stretch>
            <a:fillRect/>
          </a:stretch>
        </p:blipFill>
        <p:spPr>
          <a:xfrm>
            <a:off x="4223807" y="4614716"/>
            <a:ext cx="658286" cy="188572"/>
          </a:xfrm>
          <a:prstGeom prst="rect">
            <a:avLst/>
          </a:prstGeom>
        </p:spPr>
      </p:pic>
      <p:pic>
        <p:nvPicPr>
          <p:cNvPr id="30" name="Picture 29"/>
          <p:cNvPicPr>
            <a:picLocks noChangeAspect="1"/>
          </p:cNvPicPr>
          <p:nvPr>
            <p:custDataLst>
              <p:tags r:id="rId10"/>
            </p:custDataLst>
          </p:nvPr>
        </p:nvPicPr>
        <p:blipFill>
          <a:blip r:embed="rId20" cstate="print">
            <a:extLst>
              <a:ext uri="{28A0092B-C50C-407E-A947-70E740481C1C}">
                <a14:useLocalDpi xmlns:a14="http://schemas.microsoft.com/office/drawing/2010/main" val="0"/>
              </a:ext>
            </a:extLst>
          </a:blip>
          <a:stretch>
            <a:fillRect/>
          </a:stretch>
        </p:blipFill>
        <p:spPr>
          <a:xfrm>
            <a:off x="4944645" y="6024513"/>
            <a:ext cx="658286" cy="188572"/>
          </a:xfrm>
          <a:prstGeom prst="rect">
            <a:avLst/>
          </a:prstGeom>
        </p:spPr>
      </p:pic>
      <p:pic>
        <p:nvPicPr>
          <p:cNvPr id="31" name="Picture 30"/>
          <p:cNvPicPr>
            <a:picLocks noChangeAspect="1"/>
          </p:cNvPicPr>
          <p:nvPr>
            <p:custDataLst>
              <p:tags r:id="rId11"/>
            </p:custDataLst>
          </p:nvPr>
        </p:nvPicPr>
        <p:blipFill>
          <a:blip r:embed="rId21" cstate="print">
            <a:extLst>
              <a:ext uri="{28A0092B-C50C-407E-A947-70E740481C1C}">
                <a14:useLocalDpi xmlns:a14="http://schemas.microsoft.com/office/drawing/2010/main" val="0"/>
              </a:ext>
            </a:extLst>
          </a:blip>
          <a:stretch>
            <a:fillRect/>
          </a:stretch>
        </p:blipFill>
        <p:spPr>
          <a:xfrm>
            <a:off x="3441257" y="6021269"/>
            <a:ext cx="658286" cy="188572"/>
          </a:xfrm>
          <a:prstGeom prst="rect">
            <a:avLst/>
          </a:prstGeom>
        </p:spPr>
      </p:pic>
      <p:sp>
        <p:nvSpPr>
          <p:cNvPr id="33" name="Flowchart: Extract 32"/>
          <p:cNvSpPr/>
          <p:nvPr/>
        </p:nvSpPr>
        <p:spPr>
          <a:xfrm>
            <a:off x="3877299" y="4838053"/>
            <a:ext cx="1357163" cy="1125850"/>
          </a:xfrm>
          <a:prstGeom prst="flowChartExtra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1" name="Picture 40"/>
          <p:cNvPicPr>
            <a:picLocks noChangeAspect="1"/>
          </p:cNvPicPr>
          <p:nvPr>
            <p:custDataLst>
              <p:tags r:id="rId12"/>
            </p:custDataLst>
          </p:nvPr>
        </p:nvPicPr>
        <p:blipFill>
          <a:blip r:embed="rId24" cstate="print">
            <a:extLst>
              <a:ext uri="{28A0092B-C50C-407E-A947-70E740481C1C}">
                <a14:useLocalDpi xmlns:a14="http://schemas.microsoft.com/office/drawing/2010/main" val="0"/>
              </a:ext>
            </a:extLst>
          </a:blip>
          <a:stretch>
            <a:fillRect/>
          </a:stretch>
        </p:blipFill>
        <p:spPr>
          <a:xfrm>
            <a:off x="4556391" y="5529404"/>
            <a:ext cx="109715" cy="123429"/>
          </a:xfrm>
          <a:prstGeom prst="rect">
            <a:avLst/>
          </a:prstGeom>
        </p:spPr>
      </p:pic>
      <p:sp>
        <p:nvSpPr>
          <p:cNvPr id="46" name="Rounded Rectangle 45"/>
          <p:cNvSpPr/>
          <p:nvPr/>
        </p:nvSpPr>
        <p:spPr>
          <a:xfrm>
            <a:off x="771525" y="190501"/>
            <a:ext cx="7610475" cy="3609975"/>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Rounded Rectangle 46"/>
          <p:cNvSpPr/>
          <p:nvPr/>
        </p:nvSpPr>
        <p:spPr>
          <a:xfrm>
            <a:off x="2924175" y="4362451"/>
            <a:ext cx="3276600" cy="21240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8" name="Picture 47"/>
          <p:cNvPicPr>
            <a:picLocks noChangeAspect="1"/>
          </p:cNvPicPr>
          <p:nvPr>
            <p:custDataLst>
              <p:tags r:id="rId13"/>
            </p:custDataLst>
          </p:nvPr>
        </p:nvPicPr>
        <p:blipFill>
          <a:blip r:embed="rId25" cstate="print">
            <a:extLst>
              <a:ext uri="{28A0092B-C50C-407E-A947-70E740481C1C}">
                <a14:useLocalDpi xmlns:a14="http://schemas.microsoft.com/office/drawing/2010/main" val="0"/>
              </a:ext>
            </a:extLst>
          </a:blip>
          <a:stretch>
            <a:fillRect/>
          </a:stretch>
        </p:blipFill>
        <p:spPr>
          <a:xfrm>
            <a:off x="6724650" y="3933825"/>
            <a:ext cx="1482286" cy="170286"/>
          </a:xfrm>
          <a:prstGeom prst="rect">
            <a:avLst/>
          </a:prstGeom>
        </p:spPr>
      </p:pic>
      <p:pic>
        <p:nvPicPr>
          <p:cNvPr id="50" name="Picture 49"/>
          <p:cNvPicPr>
            <a:picLocks noChangeAspect="1"/>
          </p:cNvPicPr>
          <p:nvPr>
            <p:custDataLst>
              <p:tags r:id="rId14"/>
            </p:custDataLst>
          </p:nvPr>
        </p:nvPicPr>
        <p:blipFill>
          <a:blip r:embed="rId26" cstate="print">
            <a:extLst>
              <a:ext uri="{28A0092B-C50C-407E-A947-70E740481C1C}">
                <a14:useLocalDpi xmlns:a14="http://schemas.microsoft.com/office/drawing/2010/main" val="0"/>
              </a:ext>
            </a:extLst>
          </a:blip>
          <a:stretch>
            <a:fillRect/>
          </a:stretch>
        </p:blipFill>
        <p:spPr>
          <a:xfrm>
            <a:off x="4695825" y="6591300"/>
            <a:ext cx="1435429" cy="170286"/>
          </a:xfrm>
          <a:prstGeom prst="rect">
            <a:avLst/>
          </a:prstGeom>
        </p:spPr>
      </p:pic>
      <p:cxnSp>
        <p:nvCxnSpPr>
          <p:cNvPr id="3" name="Straight Arrow Connector 2"/>
          <p:cNvCxnSpPr>
            <a:stCxn id="18" idx="0"/>
          </p:cNvCxnSpPr>
          <p:nvPr/>
        </p:nvCxnSpPr>
        <p:spPr>
          <a:xfrm flipV="1">
            <a:off x="1001181" y="3580599"/>
            <a:ext cx="192351" cy="6833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2" idx="0"/>
          </p:cNvCxnSpPr>
          <p:nvPr/>
        </p:nvCxnSpPr>
        <p:spPr>
          <a:xfrm flipV="1">
            <a:off x="1364824" y="3561348"/>
            <a:ext cx="59715" cy="7010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34" idx="0"/>
          </p:cNvCxnSpPr>
          <p:nvPr/>
        </p:nvCxnSpPr>
        <p:spPr>
          <a:xfrm flipH="1" flipV="1">
            <a:off x="1636296" y="3561347"/>
            <a:ext cx="118254" cy="7202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79646" y="4263991"/>
            <a:ext cx="443070" cy="369332"/>
          </a:xfrm>
          <a:prstGeom prst="rect">
            <a:avLst/>
          </a:prstGeom>
          <a:noFill/>
        </p:spPr>
        <p:txBody>
          <a:bodyPr wrap="none" rtlCol="0">
            <a:spAutoFit/>
          </a:bodyPr>
          <a:lstStyle/>
          <a:p>
            <a:r>
              <a:rPr lang="en-US" dirty="0" smtClean="0"/>
              <a:t>B’s</a:t>
            </a:r>
            <a:endParaRPr lang="en-US" dirty="0"/>
          </a:p>
        </p:txBody>
      </p:sp>
      <p:sp>
        <p:nvSpPr>
          <p:cNvPr id="32" name="TextBox 31"/>
          <p:cNvSpPr txBox="1"/>
          <p:nvPr/>
        </p:nvSpPr>
        <p:spPr>
          <a:xfrm>
            <a:off x="1143802" y="4262387"/>
            <a:ext cx="442044" cy="369332"/>
          </a:xfrm>
          <a:prstGeom prst="rect">
            <a:avLst/>
          </a:prstGeom>
          <a:noFill/>
        </p:spPr>
        <p:txBody>
          <a:bodyPr wrap="none" rtlCol="0">
            <a:spAutoFit/>
          </a:bodyPr>
          <a:lstStyle/>
          <a:p>
            <a:r>
              <a:rPr lang="en-US" dirty="0" smtClean="0"/>
              <a:t>P’s</a:t>
            </a:r>
            <a:endParaRPr lang="en-US" dirty="0"/>
          </a:p>
        </p:txBody>
      </p:sp>
      <p:sp>
        <p:nvSpPr>
          <p:cNvPr id="34" name="TextBox 33"/>
          <p:cNvSpPr txBox="1"/>
          <p:nvPr/>
        </p:nvSpPr>
        <p:spPr>
          <a:xfrm>
            <a:off x="1528815" y="4281638"/>
            <a:ext cx="451470" cy="369332"/>
          </a:xfrm>
          <a:prstGeom prst="rect">
            <a:avLst/>
          </a:prstGeom>
          <a:noFill/>
        </p:spPr>
        <p:txBody>
          <a:bodyPr wrap="none" rtlCol="0">
            <a:spAutoFit/>
          </a:bodyPr>
          <a:lstStyle/>
          <a:p>
            <a:r>
              <a:rPr lang="en-US" dirty="0" smtClean="0"/>
              <a:t>C’s</a:t>
            </a:r>
            <a:endParaRPr lang="en-US" dirty="0"/>
          </a:p>
        </p:txBody>
      </p:sp>
      <p:sp>
        <p:nvSpPr>
          <p:cNvPr id="19" name="TextBox 18"/>
          <p:cNvSpPr txBox="1"/>
          <p:nvPr/>
        </p:nvSpPr>
        <p:spPr>
          <a:xfrm>
            <a:off x="952901" y="4533900"/>
            <a:ext cx="861711" cy="369332"/>
          </a:xfrm>
          <a:prstGeom prst="rect">
            <a:avLst/>
          </a:prstGeom>
          <a:noFill/>
        </p:spPr>
        <p:txBody>
          <a:bodyPr wrap="none" rtlCol="0">
            <a:spAutoFit/>
          </a:bodyPr>
          <a:lstStyle/>
          <a:p>
            <a:r>
              <a:rPr lang="en-US" dirty="0" smtClean="0"/>
              <a:t>payoffs</a:t>
            </a:r>
            <a:endParaRPr lang="en-US" dirty="0"/>
          </a:p>
        </p:txBody>
      </p:sp>
    </p:spTree>
    <p:extLst>
      <p:ext uri="{BB962C8B-B14F-4D97-AF65-F5344CB8AC3E}">
        <p14:creationId xmlns:p14="http://schemas.microsoft.com/office/powerpoint/2010/main" val="405846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heel(1)">
                                      <p:cBhvr>
                                        <p:cTn id="7" dur="2000"/>
                                        <p:tgtEl>
                                          <p:spTgt spid="46"/>
                                        </p:tgtEl>
                                      </p:cBhvr>
                                    </p:animEffect>
                                  </p:childTnLst>
                                </p:cTn>
                              </p:par>
                            </p:childTnLst>
                          </p:cTn>
                        </p:par>
                        <p:par>
                          <p:cTn id="8" fill="hold">
                            <p:stCondLst>
                              <p:cond delay="2000"/>
                            </p:stCondLst>
                            <p:childTnLst>
                              <p:par>
                                <p:cTn id="9" presetID="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par>
                          <p:cTn id="11" fill="hold">
                            <p:stCondLst>
                              <p:cond delay="2000"/>
                            </p:stCondLst>
                            <p:childTnLst>
                              <p:par>
                                <p:cTn id="12" presetID="1" presetClass="entr" presetSubtype="0"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childTnLst>
                          </p:cTn>
                        </p:par>
                        <p:par>
                          <p:cTn id="17" fill="hold">
                            <p:stCondLst>
                              <p:cond delay="2000"/>
                            </p:stCondLst>
                            <p:childTnLst>
                              <p:par>
                                <p:cTn id="18" presetID="21" presetClass="entr" presetSubtype="1" fill="hold" grpId="0" nodeType="after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heel(1)">
                                      <p:cBhvr>
                                        <p:cTn id="20" dur="2000"/>
                                        <p:tgtEl>
                                          <p:spTgt spid="47"/>
                                        </p:tgtEl>
                                      </p:cBhvr>
                                    </p:animEffect>
                                  </p:childTnLst>
                                </p:cTn>
                              </p:par>
                            </p:childTnLst>
                          </p:cTn>
                        </p:par>
                        <p:par>
                          <p:cTn id="21" fill="hold">
                            <p:stCondLst>
                              <p:cond delay="4000"/>
                            </p:stCondLst>
                            <p:childTnLst>
                              <p:par>
                                <p:cTn id="22" presetID="1" presetClass="entr" presetSubtype="0"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childTnLst>
                                </p:cTn>
                              </p:par>
                            </p:childTnLst>
                          </p:cTn>
                        </p:par>
                        <p:par>
                          <p:cTn id="24" fill="hold">
                            <p:stCondLst>
                              <p:cond delay="4000"/>
                            </p:stCondLst>
                            <p:childTnLst>
                              <p:par>
                                <p:cTn id="25" presetID="1" presetClass="entr" presetSubtype="0"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heel(1)">
                                      <p:cBhvr>
                                        <p:cTn id="31" dur="2000"/>
                                        <p:tgtEl>
                                          <p:spTgt spid="5"/>
                                        </p:tgtEl>
                                      </p:cBhvr>
                                    </p:animEffect>
                                  </p:childTnLst>
                                </p:cTn>
                              </p:par>
                              <p:par>
                                <p:cTn id="32" presetID="1"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par>
                          <p:cTn id="40" fill="hold">
                            <p:stCondLst>
                              <p:cond delay="2000"/>
                            </p:stCondLst>
                            <p:childTnLst>
                              <p:par>
                                <p:cTn id="41" presetID="1" presetClass="entr" presetSubtype="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par>
                          <p:cTn id="43" fill="hold">
                            <p:stCondLst>
                              <p:cond delay="2000"/>
                            </p:stCondLst>
                            <p:childTnLst>
                              <p:par>
                                <p:cTn id="44" presetID="1" presetClass="entr" presetSubtype="0"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childTnLst>
                          </p:cTn>
                        </p:par>
                        <p:par>
                          <p:cTn id="46" fill="hold">
                            <p:stCondLst>
                              <p:cond delay="2000"/>
                            </p:stCondLst>
                            <p:childTnLst>
                              <p:par>
                                <p:cTn id="47" presetID="1" presetClass="entr" presetSubtype="0"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par>
                          <p:cTn id="49" fill="hold">
                            <p:stCondLst>
                              <p:cond delay="2000"/>
                            </p:stCondLst>
                            <p:childTnLst>
                              <p:par>
                                <p:cTn id="50" presetID="1"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childTnLst>
                                </p:cTn>
                              </p:par>
                            </p:childTnLst>
                          </p:cTn>
                        </p:par>
                        <p:par>
                          <p:cTn id="52" fill="hold">
                            <p:stCondLst>
                              <p:cond delay="2000"/>
                            </p:stCondLst>
                            <p:childTnLst>
                              <p:par>
                                <p:cTn id="53" presetID="1"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par>
                          <p:cTn id="55" fill="hold">
                            <p:stCondLst>
                              <p:cond delay="2000"/>
                            </p:stCondLst>
                            <p:childTnLst>
                              <p:par>
                                <p:cTn id="56" presetID="1" presetClass="entr" presetSubtype="0"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childTnLst>
                                </p:cTn>
                              </p:par>
                            </p:childTnLst>
                          </p:cTn>
                        </p:par>
                        <p:par>
                          <p:cTn id="58" fill="hold">
                            <p:stCondLst>
                              <p:cond delay="2000"/>
                            </p:stCondLst>
                            <p:childTnLst>
                              <p:par>
                                <p:cTn id="59" presetID="1" presetClass="entr" presetSubtype="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childTnLst>
                          </p:cTn>
                        </p:par>
                        <p:par>
                          <p:cTn id="61" fill="hold">
                            <p:stCondLst>
                              <p:cond delay="2000"/>
                            </p:stCondLst>
                            <p:childTnLst>
                              <p:par>
                                <p:cTn id="62" presetID="21" presetClass="entr" presetSubtype="1"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heel(1)">
                                      <p:cBhvr>
                                        <p:cTn id="64" dur="2000"/>
                                        <p:tgtEl>
                                          <p:spTgt spid="21"/>
                                        </p:tgtEl>
                                      </p:cBhvr>
                                    </p:animEffect>
                                  </p:childTnLst>
                                </p:cTn>
                              </p:par>
                              <p:par>
                                <p:cTn id="65" presetID="1" presetClass="entr" presetSubtype="0" fill="hold" nodeType="withEffect">
                                  <p:stCondLst>
                                    <p:cond delay="0"/>
                                  </p:stCondLst>
                                  <p:childTnLst>
                                    <p:set>
                                      <p:cBhvr>
                                        <p:cTn id="66" dur="1" fill="hold">
                                          <p:stCondLst>
                                            <p:cond delay="0"/>
                                          </p:stCondLst>
                                        </p:cTn>
                                        <p:tgtEl>
                                          <p:spTgt spid="9"/>
                                        </p:tgtEl>
                                        <p:attrNameLst>
                                          <p:attrName>style.visibility</p:attrName>
                                        </p:attrNameLst>
                                      </p:cBhvr>
                                      <p:to>
                                        <p:strVal val="visible"/>
                                      </p:to>
                                    </p:set>
                                  </p:childTnLst>
                                </p:cTn>
                              </p:par>
                              <p:par>
                                <p:cTn id="67" presetID="10" presetClass="entr" presetSubtype="0" fill="hold" nodeType="with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500"/>
                                        <p:tgtEl>
                                          <p:spTgt spid="10"/>
                                        </p:tgtEl>
                                      </p:cBhvr>
                                    </p:animEffect>
                                  </p:childTnLst>
                                </p:cTn>
                              </p:par>
                              <p:par>
                                <p:cTn id="70" presetID="10" presetClass="entr" presetSubtype="0" fill="hold" nodeType="with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500"/>
                                        <p:tgtEl>
                                          <p:spTgt spid="11"/>
                                        </p:tgtEl>
                                      </p:cBhvr>
                                    </p:animEffect>
                                  </p:childTnLst>
                                </p:cTn>
                              </p:par>
                            </p:childTnLst>
                          </p:cTn>
                        </p:par>
                        <p:par>
                          <p:cTn id="73" fill="hold">
                            <p:stCondLst>
                              <p:cond delay="4000"/>
                            </p:stCondLst>
                            <p:childTnLst>
                              <p:par>
                                <p:cTn id="74" presetID="21" presetClass="entr" presetSubtype="1"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heel(1)">
                                      <p:cBhvr>
                                        <p:cTn id="76" dur="2000"/>
                                        <p:tgtEl>
                                          <p:spTgt spid="33"/>
                                        </p:tgtEl>
                                      </p:cBhvr>
                                    </p:animEffect>
                                  </p:childTnLst>
                                </p:cTn>
                              </p:par>
                              <p:par>
                                <p:cTn id="77" presetID="1" presetClass="entr" presetSubtype="0" fill="hold" nodeType="withEffect">
                                  <p:stCondLst>
                                    <p:cond delay="0"/>
                                  </p:stCondLst>
                                  <p:childTnLst>
                                    <p:set>
                                      <p:cBhvr>
                                        <p:cTn id="78" dur="1" fill="hold">
                                          <p:stCondLst>
                                            <p:cond delay="0"/>
                                          </p:stCondLst>
                                        </p:cTn>
                                        <p:tgtEl>
                                          <p:spTgt spid="29"/>
                                        </p:tgtEl>
                                        <p:attrNameLst>
                                          <p:attrName>style.visibility</p:attrName>
                                        </p:attrNameLst>
                                      </p:cBhvr>
                                      <p:to>
                                        <p:strVal val="visible"/>
                                      </p:to>
                                    </p:set>
                                  </p:childTnLst>
                                </p:cTn>
                              </p:par>
                              <p:par>
                                <p:cTn id="79" presetID="10" presetClass="entr" presetSubtype="0" fill="hold"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500"/>
                                        <p:tgtEl>
                                          <p:spTgt spid="30"/>
                                        </p:tgtEl>
                                      </p:cBhvr>
                                    </p:animEffect>
                                  </p:childTnLst>
                                </p:cTn>
                              </p:par>
                              <p:par>
                                <p:cTn id="82" presetID="10" presetClass="entr" presetSubtype="0" fill="hold" nodeType="with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fade">
                                      <p:cBhvr>
                                        <p:cTn id="8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animBg="1"/>
      <p:bldP spid="33" grpId="0" animBg="1"/>
      <p:bldP spid="46" grpId="0" animBg="1"/>
      <p:bldP spid="47" grpId="0" animBg="1"/>
      <p:bldP spid="18" grpId="0"/>
      <p:bldP spid="32" grpId="0"/>
      <p:bldP spid="34"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Extract 4"/>
          <p:cNvSpPr/>
          <p:nvPr/>
        </p:nvSpPr>
        <p:spPr>
          <a:xfrm>
            <a:off x="1407917" y="491087"/>
            <a:ext cx="3356810" cy="2788318"/>
          </a:xfrm>
          <a:prstGeom prst="flowChartExtra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custDataLst>
              <p:tags r:id="rId1"/>
            </p:custDataLst>
          </p:nvPr>
        </p:nvPicPr>
        <p:blipFill>
          <a:blip r:embed="rId22" cstate="print">
            <a:extLst>
              <a:ext uri="{28A0092B-C50C-407E-A947-70E740481C1C}">
                <a14:useLocalDpi xmlns:a14="http://schemas.microsoft.com/office/drawing/2010/main" val="0"/>
              </a:ext>
            </a:extLst>
          </a:blip>
          <a:stretch>
            <a:fillRect/>
          </a:stretch>
        </p:blipFill>
        <p:spPr>
          <a:xfrm>
            <a:off x="2701742" y="287183"/>
            <a:ext cx="753143" cy="188572"/>
          </a:xfrm>
          <a:prstGeom prst="rect">
            <a:avLst/>
          </a:prstGeom>
        </p:spPr>
      </p:pic>
      <p:pic>
        <p:nvPicPr>
          <p:cNvPr id="7" name="Picture 6"/>
          <p:cNvPicPr>
            <a:picLocks noChangeAspect="1"/>
          </p:cNvPicPr>
          <p:nvPr>
            <p:custDataLst>
              <p:tags r:id="rId2"/>
            </p:custDataLst>
          </p:nvPr>
        </p:nvPicPr>
        <p:blipFill>
          <a:blip r:embed="rId23" cstate="print">
            <a:extLst>
              <a:ext uri="{28A0092B-C50C-407E-A947-70E740481C1C}">
                <a14:useLocalDpi xmlns:a14="http://schemas.microsoft.com/office/drawing/2010/main" val="0"/>
              </a:ext>
            </a:extLst>
          </a:blip>
          <a:stretch>
            <a:fillRect/>
          </a:stretch>
        </p:blipFill>
        <p:spPr>
          <a:xfrm>
            <a:off x="972575" y="3375753"/>
            <a:ext cx="753143" cy="188572"/>
          </a:xfrm>
          <a:prstGeom prst="rect">
            <a:avLst/>
          </a:prstGeom>
        </p:spPr>
      </p:pic>
      <p:pic>
        <p:nvPicPr>
          <p:cNvPr id="8" name="Picture 7"/>
          <p:cNvPicPr>
            <a:picLocks noChangeAspect="1"/>
          </p:cNvPicPr>
          <p:nvPr>
            <p:custDataLst>
              <p:tags r:id="rId3"/>
            </p:custDataLst>
          </p:nvPr>
        </p:nvPicPr>
        <p:blipFill>
          <a:blip r:embed="rId24" cstate="print">
            <a:extLst>
              <a:ext uri="{28A0092B-C50C-407E-A947-70E740481C1C}">
                <a14:useLocalDpi xmlns:a14="http://schemas.microsoft.com/office/drawing/2010/main" val="0"/>
              </a:ext>
            </a:extLst>
          </a:blip>
          <a:stretch>
            <a:fillRect/>
          </a:stretch>
        </p:blipFill>
        <p:spPr>
          <a:xfrm>
            <a:off x="4437983" y="3382340"/>
            <a:ext cx="753143" cy="188572"/>
          </a:xfrm>
          <a:prstGeom prst="rect">
            <a:avLst/>
          </a:prstGeom>
        </p:spPr>
      </p:pic>
      <p:pic>
        <p:nvPicPr>
          <p:cNvPr id="9" name="Picture 8"/>
          <p:cNvPicPr>
            <a:picLocks noChangeAspect="1"/>
          </p:cNvPicPr>
          <p:nvPr>
            <p:custDataLst>
              <p:tags r:id="rId4"/>
            </p:custDataLst>
          </p:nvPr>
        </p:nvPicPr>
        <p:blipFill>
          <a:blip r:embed="rId25" cstate="print">
            <a:extLst>
              <a:ext uri="{28A0092B-C50C-407E-A947-70E740481C1C}">
                <a14:useLocalDpi xmlns:a14="http://schemas.microsoft.com/office/drawing/2010/main" val="0"/>
              </a:ext>
            </a:extLst>
          </a:blip>
          <a:stretch>
            <a:fillRect/>
          </a:stretch>
        </p:blipFill>
        <p:spPr>
          <a:xfrm>
            <a:off x="6635383" y="1964079"/>
            <a:ext cx="658286" cy="188572"/>
          </a:xfrm>
          <a:prstGeom prst="rect">
            <a:avLst/>
          </a:prstGeom>
        </p:spPr>
      </p:pic>
      <p:pic>
        <p:nvPicPr>
          <p:cNvPr id="10" name="Picture 9"/>
          <p:cNvPicPr>
            <a:picLocks noChangeAspect="1"/>
          </p:cNvPicPr>
          <p:nvPr>
            <p:custDataLst>
              <p:tags r:id="rId5"/>
            </p:custDataLst>
          </p:nvPr>
        </p:nvPicPr>
        <p:blipFill>
          <a:blip r:embed="rId26" cstate="print">
            <a:extLst>
              <a:ext uri="{28A0092B-C50C-407E-A947-70E740481C1C}">
                <a14:useLocalDpi xmlns:a14="http://schemas.microsoft.com/office/drawing/2010/main" val="0"/>
              </a:ext>
            </a:extLst>
          </a:blip>
          <a:stretch>
            <a:fillRect/>
          </a:stretch>
        </p:blipFill>
        <p:spPr>
          <a:xfrm>
            <a:off x="7440195" y="3373779"/>
            <a:ext cx="658286" cy="188572"/>
          </a:xfrm>
          <a:prstGeom prst="rect">
            <a:avLst/>
          </a:prstGeom>
        </p:spPr>
      </p:pic>
      <p:pic>
        <p:nvPicPr>
          <p:cNvPr id="11" name="Picture 10"/>
          <p:cNvPicPr>
            <a:picLocks noChangeAspect="1"/>
          </p:cNvPicPr>
          <p:nvPr>
            <p:custDataLst>
              <p:tags r:id="rId6"/>
            </p:custDataLst>
          </p:nvPr>
        </p:nvPicPr>
        <p:blipFill>
          <a:blip r:embed="rId27" cstate="print">
            <a:extLst>
              <a:ext uri="{28A0092B-C50C-407E-A947-70E740481C1C}">
                <a14:useLocalDpi xmlns:a14="http://schemas.microsoft.com/office/drawing/2010/main" val="0"/>
              </a:ext>
            </a:extLst>
          </a:blip>
          <a:stretch>
            <a:fillRect/>
          </a:stretch>
        </p:blipFill>
        <p:spPr>
          <a:xfrm>
            <a:off x="5879657" y="3363794"/>
            <a:ext cx="658286" cy="188572"/>
          </a:xfrm>
          <a:prstGeom prst="rect">
            <a:avLst/>
          </a:prstGeom>
        </p:spPr>
      </p:pic>
      <p:sp>
        <p:nvSpPr>
          <p:cNvPr id="12" name="TextBox 11"/>
          <p:cNvSpPr txBox="1"/>
          <p:nvPr/>
        </p:nvSpPr>
        <p:spPr>
          <a:xfrm>
            <a:off x="6504866" y="3116189"/>
            <a:ext cx="319318" cy="415498"/>
          </a:xfrm>
          <a:prstGeom prst="rect">
            <a:avLst/>
          </a:prstGeom>
          <a:noFill/>
        </p:spPr>
        <p:txBody>
          <a:bodyPr wrap="none" rtlCol="0">
            <a:spAutoFit/>
          </a:bodyPr>
          <a:lstStyle/>
          <a:p>
            <a:r>
              <a:rPr lang="en-US" sz="2100" dirty="0"/>
              <a:t>•</a:t>
            </a:r>
          </a:p>
        </p:txBody>
      </p:sp>
      <p:cxnSp>
        <p:nvCxnSpPr>
          <p:cNvPr id="13" name="Straight Connector 12"/>
          <p:cNvCxnSpPr/>
          <p:nvPr/>
        </p:nvCxnSpPr>
        <p:spPr>
          <a:xfrm flipV="1">
            <a:off x="1743775" y="657725"/>
            <a:ext cx="1606040" cy="26502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349814" y="657725"/>
            <a:ext cx="139817" cy="108284"/>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555729" y="1119741"/>
            <a:ext cx="1274145" cy="21731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406069" y="1119082"/>
            <a:ext cx="152557" cy="91741"/>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custDataLst>
              <p:tags r:id="rId7"/>
            </p:custDataLst>
          </p:nvPr>
        </p:nvPicPr>
        <p:blipFill>
          <a:blip r:embed="rId28" cstate="print">
            <a:extLst>
              <a:ext uri="{28A0092B-C50C-407E-A947-70E740481C1C}">
                <a14:useLocalDpi xmlns:a14="http://schemas.microsoft.com/office/drawing/2010/main" val="0"/>
              </a:ext>
            </a:extLst>
          </a:blip>
          <a:stretch>
            <a:fillRect/>
          </a:stretch>
        </p:blipFill>
        <p:spPr>
          <a:xfrm>
            <a:off x="3528374" y="766009"/>
            <a:ext cx="923428" cy="188572"/>
          </a:xfrm>
          <a:prstGeom prst="rect">
            <a:avLst/>
          </a:prstGeom>
        </p:spPr>
      </p:pic>
      <p:pic>
        <p:nvPicPr>
          <p:cNvPr id="18" name="Picture 17"/>
          <p:cNvPicPr>
            <a:picLocks noChangeAspect="1"/>
          </p:cNvPicPr>
          <p:nvPr>
            <p:custDataLst>
              <p:tags r:id="rId8"/>
            </p:custDataLst>
          </p:nvPr>
        </p:nvPicPr>
        <p:blipFill>
          <a:blip r:embed="rId29" cstate="print">
            <a:extLst>
              <a:ext uri="{28A0092B-C50C-407E-A947-70E740481C1C}">
                <a14:useLocalDpi xmlns:a14="http://schemas.microsoft.com/office/drawing/2010/main" val="0"/>
              </a:ext>
            </a:extLst>
          </a:blip>
          <a:stretch>
            <a:fillRect/>
          </a:stretch>
        </p:blipFill>
        <p:spPr>
          <a:xfrm>
            <a:off x="1511229" y="1291772"/>
            <a:ext cx="926856" cy="188572"/>
          </a:xfrm>
          <a:prstGeom prst="rect">
            <a:avLst/>
          </a:prstGeom>
        </p:spPr>
      </p:pic>
      <p:sp>
        <p:nvSpPr>
          <p:cNvPr id="19" name="Flowchart: Extract 18"/>
          <p:cNvSpPr/>
          <p:nvPr/>
        </p:nvSpPr>
        <p:spPr>
          <a:xfrm>
            <a:off x="1761645" y="1536134"/>
            <a:ext cx="2096503" cy="1759618"/>
          </a:xfrm>
          <a:prstGeom prst="flowChartExtra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Picture 19"/>
          <p:cNvPicPr>
            <a:picLocks noChangeAspect="1"/>
          </p:cNvPicPr>
          <p:nvPr>
            <p:custDataLst>
              <p:tags r:id="rId9"/>
            </p:custDataLst>
          </p:nvPr>
        </p:nvPicPr>
        <p:blipFill>
          <a:blip r:embed="rId30" cstate="print">
            <a:extLst>
              <a:ext uri="{28A0092B-C50C-407E-A947-70E740481C1C}">
                <a14:useLocalDpi xmlns:a14="http://schemas.microsoft.com/office/drawing/2010/main" val="0"/>
              </a:ext>
            </a:extLst>
          </a:blip>
          <a:stretch>
            <a:fillRect/>
          </a:stretch>
        </p:blipFill>
        <p:spPr>
          <a:xfrm>
            <a:off x="3253370" y="1865687"/>
            <a:ext cx="131429" cy="193144"/>
          </a:xfrm>
          <a:prstGeom prst="rect">
            <a:avLst/>
          </a:prstGeom>
        </p:spPr>
      </p:pic>
      <p:sp>
        <p:nvSpPr>
          <p:cNvPr id="21" name="Flowchart: Extract 20"/>
          <p:cNvSpPr/>
          <p:nvPr/>
        </p:nvSpPr>
        <p:spPr>
          <a:xfrm>
            <a:off x="6306174" y="2190103"/>
            <a:ext cx="1357163" cy="1125850"/>
          </a:xfrm>
          <a:prstGeom prst="flowChartExtra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2" name="Picture 21"/>
          <p:cNvPicPr>
            <a:picLocks noChangeAspect="1"/>
          </p:cNvPicPr>
          <p:nvPr>
            <p:custDataLst>
              <p:tags r:id="rId10"/>
            </p:custDataLst>
          </p:nvPr>
        </p:nvPicPr>
        <p:blipFill>
          <a:blip r:embed="rId31" cstate="print">
            <a:extLst>
              <a:ext uri="{28A0092B-C50C-407E-A947-70E740481C1C}">
                <a14:useLocalDpi xmlns:a14="http://schemas.microsoft.com/office/drawing/2010/main" val="0"/>
              </a:ext>
            </a:extLst>
          </a:blip>
          <a:stretch>
            <a:fillRect/>
          </a:stretch>
        </p:blipFill>
        <p:spPr>
          <a:xfrm>
            <a:off x="6937641" y="2795729"/>
            <a:ext cx="136000" cy="249144"/>
          </a:xfrm>
          <a:prstGeom prst="rect">
            <a:avLst/>
          </a:prstGeom>
        </p:spPr>
      </p:pic>
      <p:cxnSp>
        <p:nvCxnSpPr>
          <p:cNvPr id="23" name="Straight Connector 22"/>
          <p:cNvCxnSpPr/>
          <p:nvPr/>
        </p:nvCxnSpPr>
        <p:spPr>
          <a:xfrm flipH="1" flipV="1">
            <a:off x="6400020" y="2902822"/>
            <a:ext cx="233420" cy="403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6249163" y="2900961"/>
            <a:ext cx="152557" cy="91741"/>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custDataLst>
              <p:tags r:id="rId11"/>
            </p:custDataLst>
          </p:nvPr>
        </p:nvPicPr>
        <p:blipFill>
          <a:blip r:embed="rId32" cstate="print">
            <a:extLst>
              <a:ext uri="{28A0092B-C50C-407E-A947-70E740481C1C}">
                <a14:useLocalDpi xmlns:a14="http://schemas.microsoft.com/office/drawing/2010/main" val="0"/>
              </a:ext>
            </a:extLst>
          </a:blip>
          <a:stretch>
            <a:fillRect/>
          </a:stretch>
        </p:blipFill>
        <p:spPr>
          <a:xfrm>
            <a:off x="5534796" y="2623088"/>
            <a:ext cx="931427" cy="188572"/>
          </a:xfrm>
          <a:prstGeom prst="rect">
            <a:avLst/>
          </a:prstGeom>
        </p:spPr>
      </p:pic>
      <p:cxnSp>
        <p:nvCxnSpPr>
          <p:cNvPr id="26" name="Straight Connector 25"/>
          <p:cNvCxnSpPr/>
          <p:nvPr/>
        </p:nvCxnSpPr>
        <p:spPr>
          <a:xfrm flipV="1">
            <a:off x="6633620" y="2339744"/>
            <a:ext cx="603797" cy="9814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236226" y="2345759"/>
            <a:ext cx="139817" cy="108284"/>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custDataLst>
              <p:tags r:id="rId12"/>
            </p:custDataLst>
          </p:nvPr>
        </p:nvPicPr>
        <p:blipFill>
          <a:blip r:embed="rId33" cstate="print">
            <a:extLst>
              <a:ext uri="{28A0092B-C50C-407E-A947-70E740481C1C}">
                <a14:useLocalDpi xmlns:a14="http://schemas.microsoft.com/office/drawing/2010/main" val="0"/>
              </a:ext>
            </a:extLst>
          </a:blip>
          <a:stretch>
            <a:fillRect/>
          </a:stretch>
        </p:blipFill>
        <p:spPr>
          <a:xfrm>
            <a:off x="7335377" y="2172503"/>
            <a:ext cx="926856" cy="188572"/>
          </a:xfrm>
          <a:prstGeom prst="rect">
            <a:avLst/>
          </a:prstGeom>
        </p:spPr>
      </p:pic>
      <p:pic>
        <p:nvPicPr>
          <p:cNvPr id="29" name="Picture 28"/>
          <p:cNvPicPr>
            <a:picLocks noChangeAspect="1"/>
          </p:cNvPicPr>
          <p:nvPr>
            <p:custDataLst>
              <p:tags r:id="rId13"/>
            </p:custDataLst>
          </p:nvPr>
        </p:nvPicPr>
        <p:blipFill>
          <a:blip r:embed="rId25" cstate="print">
            <a:extLst>
              <a:ext uri="{28A0092B-C50C-407E-A947-70E740481C1C}">
                <a14:useLocalDpi xmlns:a14="http://schemas.microsoft.com/office/drawing/2010/main" val="0"/>
              </a:ext>
            </a:extLst>
          </a:blip>
          <a:stretch>
            <a:fillRect/>
          </a:stretch>
        </p:blipFill>
        <p:spPr>
          <a:xfrm>
            <a:off x="4223807" y="4614716"/>
            <a:ext cx="658286" cy="188572"/>
          </a:xfrm>
          <a:prstGeom prst="rect">
            <a:avLst/>
          </a:prstGeom>
        </p:spPr>
      </p:pic>
      <p:pic>
        <p:nvPicPr>
          <p:cNvPr id="30" name="Picture 29"/>
          <p:cNvPicPr>
            <a:picLocks noChangeAspect="1"/>
          </p:cNvPicPr>
          <p:nvPr>
            <p:custDataLst>
              <p:tags r:id="rId14"/>
            </p:custDataLst>
          </p:nvPr>
        </p:nvPicPr>
        <p:blipFill>
          <a:blip r:embed="rId26" cstate="print">
            <a:extLst>
              <a:ext uri="{28A0092B-C50C-407E-A947-70E740481C1C}">
                <a14:useLocalDpi xmlns:a14="http://schemas.microsoft.com/office/drawing/2010/main" val="0"/>
              </a:ext>
            </a:extLst>
          </a:blip>
          <a:stretch>
            <a:fillRect/>
          </a:stretch>
        </p:blipFill>
        <p:spPr>
          <a:xfrm>
            <a:off x="4944645" y="6024513"/>
            <a:ext cx="658286" cy="188572"/>
          </a:xfrm>
          <a:prstGeom prst="rect">
            <a:avLst/>
          </a:prstGeom>
        </p:spPr>
      </p:pic>
      <p:pic>
        <p:nvPicPr>
          <p:cNvPr id="31" name="Picture 30"/>
          <p:cNvPicPr>
            <a:picLocks noChangeAspect="1"/>
          </p:cNvPicPr>
          <p:nvPr>
            <p:custDataLst>
              <p:tags r:id="rId15"/>
            </p:custDataLst>
          </p:nvPr>
        </p:nvPicPr>
        <p:blipFill>
          <a:blip r:embed="rId27" cstate="print">
            <a:extLst>
              <a:ext uri="{28A0092B-C50C-407E-A947-70E740481C1C}">
                <a14:useLocalDpi xmlns:a14="http://schemas.microsoft.com/office/drawing/2010/main" val="0"/>
              </a:ext>
            </a:extLst>
          </a:blip>
          <a:stretch>
            <a:fillRect/>
          </a:stretch>
        </p:blipFill>
        <p:spPr>
          <a:xfrm>
            <a:off x="3441257" y="6021269"/>
            <a:ext cx="658286" cy="188572"/>
          </a:xfrm>
          <a:prstGeom prst="rect">
            <a:avLst/>
          </a:prstGeom>
        </p:spPr>
      </p:pic>
      <p:sp>
        <p:nvSpPr>
          <p:cNvPr id="32" name="TextBox 31"/>
          <p:cNvSpPr txBox="1"/>
          <p:nvPr/>
        </p:nvSpPr>
        <p:spPr>
          <a:xfrm>
            <a:off x="4075991" y="5764139"/>
            <a:ext cx="319318" cy="415498"/>
          </a:xfrm>
          <a:prstGeom prst="rect">
            <a:avLst/>
          </a:prstGeom>
          <a:noFill/>
        </p:spPr>
        <p:txBody>
          <a:bodyPr wrap="none" rtlCol="0">
            <a:spAutoFit/>
          </a:bodyPr>
          <a:lstStyle/>
          <a:p>
            <a:r>
              <a:rPr lang="en-US" sz="2100" dirty="0"/>
              <a:t>•</a:t>
            </a:r>
          </a:p>
        </p:txBody>
      </p:sp>
      <p:sp>
        <p:nvSpPr>
          <p:cNvPr id="33" name="Flowchart: Extract 32"/>
          <p:cNvSpPr/>
          <p:nvPr/>
        </p:nvSpPr>
        <p:spPr>
          <a:xfrm>
            <a:off x="3877299" y="4838053"/>
            <a:ext cx="1357163" cy="1125850"/>
          </a:xfrm>
          <a:prstGeom prst="flowChartExtra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1" name="Picture 40"/>
          <p:cNvPicPr>
            <a:picLocks noChangeAspect="1"/>
          </p:cNvPicPr>
          <p:nvPr>
            <p:custDataLst>
              <p:tags r:id="rId16"/>
            </p:custDataLst>
          </p:nvPr>
        </p:nvPicPr>
        <p:blipFill>
          <a:blip r:embed="rId34" cstate="print">
            <a:extLst>
              <a:ext uri="{28A0092B-C50C-407E-A947-70E740481C1C}">
                <a14:useLocalDpi xmlns:a14="http://schemas.microsoft.com/office/drawing/2010/main" val="0"/>
              </a:ext>
            </a:extLst>
          </a:blip>
          <a:stretch>
            <a:fillRect/>
          </a:stretch>
        </p:blipFill>
        <p:spPr>
          <a:xfrm>
            <a:off x="4556391" y="5529404"/>
            <a:ext cx="109715" cy="123429"/>
          </a:xfrm>
          <a:prstGeom prst="rect">
            <a:avLst/>
          </a:prstGeom>
        </p:spPr>
      </p:pic>
      <p:cxnSp>
        <p:nvCxnSpPr>
          <p:cNvPr id="35" name="Straight Connector 34"/>
          <p:cNvCxnSpPr/>
          <p:nvPr/>
        </p:nvCxnSpPr>
        <p:spPr>
          <a:xfrm flipH="1" flipV="1">
            <a:off x="3971145" y="5550772"/>
            <a:ext cx="233420" cy="403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3820288" y="5548911"/>
            <a:ext cx="152557" cy="91741"/>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42" name="Picture 41"/>
          <p:cNvPicPr>
            <a:picLocks noChangeAspect="1"/>
          </p:cNvPicPr>
          <p:nvPr>
            <p:custDataLst>
              <p:tags r:id="rId17"/>
            </p:custDataLst>
          </p:nvPr>
        </p:nvPicPr>
        <p:blipFill>
          <a:blip r:embed="rId35" cstate="print">
            <a:extLst>
              <a:ext uri="{28A0092B-C50C-407E-A947-70E740481C1C}">
                <a14:useLocalDpi xmlns:a14="http://schemas.microsoft.com/office/drawing/2010/main" val="0"/>
              </a:ext>
            </a:extLst>
          </a:blip>
          <a:stretch>
            <a:fillRect/>
          </a:stretch>
        </p:blipFill>
        <p:spPr>
          <a:xfrm>
            <a:off x="3105922" y="5271038"/>
            <a:ext cx="908570" cy="188572"/>
          </a:xfrm>
          <a:prstGeom prst="rect">
            <a:avLst/>
          </a:prstGeom>
        </p:spPr>
      </p:pic>
      <p:cxnSp>
        <p:nvCxnSpPr>
          <p:cNvPr id="38" name="Straight Connector 37"/>
          <p:cNvCxnSpPr/>
          <p:nvPr/>
        </p:nvCxnSpPr>
        <p:spPr>
          <a:xfrm flipV="1">
            <a:off x="4204745" y="4987694"/>
            <a:ext cx="603797" cy="9814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807351" y="4993709"/>
            <a:ext cx="139817" cy="108284"/>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43" name="Picture 42"/>
          <p:cNvPicPr>
            <a:picLocks noChangeAspect="1"/>
          </p:cNvPicPr>
          <p:nvPr>
            <p:custDataLst>
              <p:tags r:id="rId18"/>
            </p:custDataLst>
          </p:nvPr>
        </p:nvPicPr>
        <p:blipFill>
          <a:blip r:embed="rId36" cstate="print">
            <a:extLst>
              <a:ext uri="{28A0092B-C50C-407E-A947-70E740481C1C}">
                <a14:useLocalDpi xmlns:a14="http://schemas.microsoft.com/office/drawing/2010/main" val="0"/>
              </a:ext>
            </a:extLst>
          </a:blip>
          <a:stretch>
            <a:fillRect/>
          </a:stretch>
        </p:blipFill>
        <p:spPr>
          <a:xfrm>
            <a:off x="4906502" y="4820453"/>
            <a:ext cx="903999" cy="188572"/>
          </a:xfrm>
          <a:prstGeom prst="rect">
            <a:avLst/>
          </a:prstGeom>
        </p:spPr>
      </p:pic>
      <p:sp>
        <p:nvSpPr>
          <p:cNvPr id="46" name="Rounded Rectangle 45"/>
          <p:cNvSpPr/>
          <p:nvPr/>
        </p:nvSpPr>
        <p:spPr>
          <a:xfrm>
            <a:off x="771525" y="190501"/>
            <a:ext cx="7610475" cy="3609975"/>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Rounded Rectangle 46"/>
          <p:cNvSpPr/>
          <p:nvPr/>
        </p:nvSpPr>
        <p:spPr>
          <a:xfrm>
            <a:off x="2924175" y="4362451"/>
            <a:ext cx="3276600" cy="21240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8" name="Picture 47"/>
          <p:cNvPicPr>
            <a:picLocks noChangeAspect="1"/>
          </p:cNvPicPr>
          <p:nvPr>
            <p:custDataLst>
              <p:tags r:id="rId19"/>
            </p:custDataLst>
          </p:nvPr>
        </p:nvPicPr>
        <p:blipFill>
          <a:blip r:embed="rId37" cstate="print">
            <a:extLst>
              <a:ext uri="{28A0092B-C50C-407E-A947-70E740481C1C}">
                <a14:useLocalDpi xmlns:a14="http://schemas.microsoft.com/office/drawing/2010/main" val="0"/>
              </a:ext>
            </a:extLst>
          </a:blip>
          <a:stretch>
            <a:fillRect/>
          </a:stretch>
        </p:blipFill>
        <p:spPr>
          <a:xfrm>
            <a:off x="6724650" y="3933825"/>
            <a:ext cx="1482286" cy="170286"/>
          </a:xfrm>
          <a:prstGeom prst="rect">
            <a:avLst/>
          </a:prstGeom>
        </p:spPr>
      </p:pic>
      <p:pic>
        <p:nvPicPr>
          <p:cNvPr id="50" name="Picture 49"/>
          <p:cNvPicPr>
            <a:picLocks noChangeAspect="1"/>
          </p:cNvPicPr>
          <p:nvPr>
            <p:custDataLst>
              <p:tags r:id="rId20"/>
            </p:custDataLst>
          </p:nvPr>
        </p:nvPicPr>
        <p:blipFill>
          <a:blip r:embed="rId38" cstate="print">
            <a:extLst>
              <a:ext uri="{28A0092B-C50C-407E-A947-70E740481C1C}">
                <a14:useLocalDpi xmlns:a14="http://schemas.microsoft.com/office/drawing/2010/main" val="0"/>
              </a:ext>
            </a:extLst>
          </a:blip>
          <a:stretch>
            <a:fillRect/>
          </a:stretch>
        </p:blipFill>
        <p:spPr>
          <a:xfrm>
            <a:off x="4695825" y="6591300"/>
            <a:ext cx="1435429" cy="170286"/>
          </a:xfrm>
          <a:prstGeom prst="rect">
            <a:avLst/>
          </a:prstGeom>
        </p:spPr>
      </p:pic>
      <p:sp>
        <p:nvSpPr>
          <p:cNvPr id="44" name="TextBox 43"/>
          <p:cNvSpPr txBox="1"/>
          <p:nvPr/>
        </p:nvSpPr>
        <p:spPr>
          <a:xfrm>
            <a:off x="4658627" y="280111"/>
            <a:ext cx="2916454" cy="1569660"/>
          </a:xfrm>
          <a:prstGeom prst="rect">
            <a:avLst/>
          </a:prstGeom>
          <a:noFill/>
          <a:ln w="19050">
            <a:noFill/>
          </a:ln>
        </p:spPr>
        <p:txBody>
          <a:bodyPr wrap="square" rtlCol="0">
            <a:spAutoFit/>
          </a:bodyPr>
          <a:lstStyle/>
          <a:p>
            <a:r>
              <a:rPr lang="en-US" sz="2400" dirty="0" smtClean="0">
                <a:solidFill>
                  <a:srgbClr val="0070C0"/>
                </a:solidFill>
              </a:rPr>
              <a:t>Although, C’s added value is zero at every state, C contributes imaginative foresight. </a:t>
            </a:r>
          </a:p>
        </p:txBody>
      </p:sp>
      <p:sp>
        <p:nvSpPr>
          <p:cNvPr id="2" name="TextBox 1"/>
          <p:cNvSpPr txBox="1"/>
          <p:nvPr/>
        </p:nvSpPr>
        <p:spPr>
          <a:xfrm>
            <a:off x="770020" y="1620253"/>
            <a:ext cx="1886553" cy="1200329"/>
          </a:xfrm>
          <a:prstGeom prst="rect">
            <a:avLst/>
          </a:prstGeom>
          <a:noFill/>
        </p:spPr>
        <p:txBody>
          <a:bodyPr wrap="square" rtlCol="0">
            <a:spAutoFit/>
          </a:bodyPr>
          <a:lstStyle/>
          <a:p>
            <a:r>
              <a:rPr lang="en-US" sz="2400" dirty="0" smtClean="0"/>
              <a:t>C captures an </a:t>
            </a:r>
            <a:r>
              <a:rPr lang="en-US" sz="2400" dirty="0" smtClean="0">
                <a:solidFill>
                  <a:srgbClr val="FF0000"/>
                </a:solidFill>
              </a:rPr>
              <a:t>awareness rent</a:t>
            </a:r>
            <a:endParaRPr lang="en-US" sz="2400" dirty="0">
              <a:solidFill>
                <a:srgbClr val="FF0000"/>
              </a:solidFill>
            </a:endParaRPr>
          </a:p>
        </p:txBody>
      </p:sp>
      <p:sp>
        <p:nvSpPr>
          <p:cNvPr id="45" name="TextBox 44"/>
          <p:cNvSpPr txBox="1"/>
          <p:nvPr/>
        </p:nvSpPr>
        <p:spPr>
          <a:xfrm>
            <a:off x="6323798" y="4253739"/>
            <a:ext cx="2820202" cy="2308324"/>
          </a:xfrm>
          <a:prstGeom prst="rect">
            <a:avLst/>
          </a:prstGeom>
          <a:noFill/>
          <a:ln w="19050">
            <a:noFill/>
          </a:ln>
        </p:spPr>
        <p:txBody>
          <a:bodyPr wrap="square" rtlCol="0">
            <a:spAutoFit/>
          </a:bodyPr>
          <a:lstStyle/>
          <a:p>
            <a:r>
              <a:rPr lang="en-US" sz="2400" dirty="0" smtClean="0"/>
              <a:t>Here the coarse core can be implemented with bilateral employment contracts as it happened in reality. </a:t>
            </a:r>
          </a:p>
        </p:txBody>
      </p:sp>
      <p:cxnSp>
        <p:nvCxnSpPr>
          <p:cNvPr id="49" name="Straight Arrow Connector 48"/>
          <p:cNvCxnSpPr>
            <a:stCxn id="53" idx="0"/>
          </p:cNvCxnSpPr>
          <p:nvPr/>
        </p:nvCxnSpPr>
        <p:spPr>
          <a:xfrm flipV="1">
            <a:off x="1001181" y="3580599"/>
            <a:ext cx="192351" cy="6833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54" idx="0"/>
          </p:cNvCxnSpPr>
          <p:nvPr/>
        </p:nvCxnSpPr>
        <p:spPr>
          <a:xfrm flipV="1">
            <a:off x="1364824" y="3561348"/>
            <a:ext cx="59715" cy="7010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1636296" y="3561347"/>
            <a:ext cx="118254" cy="7202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79646" y="4263991"/>
            <a:ext cx="443070" cy="369332"/>
          </a:xfrm>
          <a:prstGeom prst="rect">
            <a:avLst/>
          </a:prstGeom>
          <a:noFill/>
        </p:spPr>
        <p:txBody>
          <a:bodyPr wrap="none" rtlCol="0">
            <a:spAutoFit/>
          </a:bodyPr>
          <a:lstStyle/>
          <a:p>
            <a:r>
              <a:rPr lang="en-US" dirty="0" smtClean="0"/>
              <a:t>B’s</a:t>
            </a:r>
            <a:endParaRPr lang="en-US" dirty="0"/>
          </a:p>
        </p:txBody>
      </p:sp>
      <p:sp>
        <p:nvSpPr>
          <p:cNvPr id="54" name="TextBox 53"/>
          <p:cNvSpPr txBox="1"/>
          <p:nvPr/>
        </p:nvSpPr>
        <p:spPr>
          <a:xfrm>
            <a:off x="1143802" y="4262387"/>
            <a:ext cx="442044" cy="369332"/>
          </a:xfrm>
          <a:prstGeom prst="rect">
            <a:avLst/>
          </a:prstGeom>
          <a:noFill/>
        </p:spPr>
        <p:txBody>
          <a:bodyPr wrap="none" rtlCol="0">
            <a:spAutoFit/>
          </a:bodyPr>
          <a:lstStyle/>
          <a:p>
            <a:r>
              <a:rPr lang="en-US" dirty="0" smtClean="0"/>
              <a:t>P’s</a:t>
            </a:r>
            <a:endParaRPr lang="en-US" dirty="0"/>
          </a:p>
        </p:txBody>
      </p:sp>
      <p:sp>
        <p:nvSpPr>
          <p:cNvPr id="55" name="TextBox 54"/>
          <p:cNvSpPr txBox="1"/>
          <p:nvPr/>
        </p:nvSpPr>
        <p:spPr>
          <a:xfrm>
            <a:off x="952901" y="4533900"/>
            <a:ext cx="861711" cy="369332"/>
          </a:xfrm>
          <a:prstGeom prst="rect">
            <a:avLst/>
          </a:prstGeom>
          <a:noFill/>
        </p:spPr>
        <p:txBody>
          <a:bodyPr wrap="none" rtlCol="0">
            <a:spAutoFit/>
          </a:bodyPr>
          <a:lstStyle/>
          <a:p>
            <a:r>
              <a:rPr lang="en-US" dirty="0" smtClean="0"/>
              <a:t>payoffs</a:t>
            </a:r>
            <a:endParaRPr lang="en-US" dirty="0"/>
          </a:p>
        </p:txBody>
      </p:sp>
      <p:sp>
        <p:nvSpPr>
          <p:cNvPr id="56" name="TextBox 55"/>
          <p:cNvSpPr txBox="1"/>
          <p:nvPr/>
        </p:nvSpPr>
        <p:spPr>
          <a:xfrm>
            <a:off x="1528815" y="4281638"/>
            <a:ext cx="451470" cy="369332"/>
          </a:xfrm>
          <a:prstGeom prst="rect">
            <a:avLst/>
          </a:prstGeom>
          <a:noFill/>
        </p:spPr>
        <p:txBody>
          <a:bodyPr wrap="none" rtlCol="0">
            <a:spAutoFit/>
          </a:bodyPr>
          <a:lstStyle/>
          <a:p>
            <a:r>
              <a:rPr lang="en-US" dirty="0" smtClean="0"/>
              <a:t>C’s</a:t>
            </a:r>
            <a:endParaRPr lang="en-US" dirty="0"/>
          </a:p>
        </p:txBody>
      </p:sp>
    </p:spTree>
    <p:extLst>
      <p:ext uri="{BB962C8B-B14F-4D97-AF65-F5344CB8AC3E}">
        <p14:creationId xmlns:p14="http://schemas.microsoft.com/office/powerpoint/2010/main" val="319873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up)">
                                      <p:cBhvr>
                                        <p:cTn id="11" dur="500"/>
                                        <p:tgtEl>
                                          <p:spTgt spid="3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500"/>
                                        <p:tgtEl>
                                          <p:spTgt spid="38"/>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up)">
                                      <p:cBhvr>
                                        <p:cTn id="24" dur="500"/>
                                        <p:tgtEl>
                                          <p:spTgt spid="39"/>
                                        </p:tgtEl>
                                      </p:cBhvr>
                                    </p:animEffect>
                                  </p:childTnLst>
                                </p:cTn>
                              </p:par>
                              <p:par>
                                <p:cTn id="25" presetID="10"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00"/>
                                        <p:tgtEl>
                                          <p:spTgt spid="15"/>
                                        </p:tgtEl>
                                      </p:cBhvr>
                                    </p:animEffect>
                                  </p:childTnLst>
                                </p:cTn>
                              </p:par>
                            </p:childTnLst>
                          </p:cTn>
                        </p:par>
                        <p:par>
                          <p:cTn id="37" fill="hold">
                            <p:stCondLst>
                              <p:cond delay="500"/>
                            </p:stCondLst>
                            <p:childTnLst>
                              <p:par>
                                <p:cTn id="38" presetID="22" presetClass="entr" presetSubtype="1"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up)">
                                      <p:cBhvr>
                                        <p:cTn id="40" dur="500"/>
                                        <p:tgtEl>
                                          <p:spTgt spid="16"/>
                                        </p:tgtEl>
                                      </p:cBhvr>
                                    </p:animEffect>
                                  </p:childTnLst>
                                </p:cTn>
                              </p:par>
                              <p:par>
                                <p:cTn id="41" presetID="10"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down)">
                                      <p:cBhvr>
                                        <p:cTn id="48" dur="500"/>
                                        <p:tgtEl>
                                          <p:spTgt spid="13"/>
                                        </p:tgtEl>
                                      </p:cBhvr>
                                    </p:animEffect>
                                  </p:childTnLst>
                                </p:cTn>
                              </p:par>
                            </p:childTnLst>
                          </p:cTn>
                        </p:par>
                        <p:par>
                          <p:cTn id="49" fill="hold">
                            <p:stCondLst>
                              <p:cond delay="500"/>
                            </p:stCondLst>
                            <p:childTnLst>
                              <p:par>
                                <p:cTn id="50" presetID="22" presetClass="entr" presetSubtype="1" fill="hold"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up)">
                                      <p:cBhvr>
                                        <p:cTn id="52" dur="500"/>
                                        <p:tgtEl>
                                          <p:spTgt spid="14"/>
                                        </p:tgtEl>
                                      </p:cBhvr>
                                    </p:animEffect>
                                  </p:childTnLst>
                                </p:cTn>
                              </p:par>
                              <p:par>
                                <p:cTn id="53" presetID="10" presetClass="entr" presetSubtype="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up)">
                                      <p:cBhvr>
                                        <p:cTn id="60" dur="500"/>
                                        <p:tgtEl>
                                          <p:spTgt spid="1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down)">
                                      <p:cBhvr>
                                        <p:cTn id="65" dur="500"/>
                                        <p:tgtEl>
                                          <p:spTgt spid="23"/>
                                        </p:tgtEl>
                                      </p:cBhvr>
                                    </p:animEffect>
                                  </p:childTnLst>
                                </p:cTn>
                              </p:par>
                            </p:childTnLst>
                          </p:cTn>
                        </p:par>
                        <p:par>
                          <p:cTn id="66" fill="hold">
                            <p:stCondLst>
                              <p:cond delay="500"/>
                            </p:stCondLst>
                            <p:childTnLst>
                              <p:par>
                                <p:cTn id="67" presetID="22" presetClass="entr" presetSubtype="1"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up)">
                                      <p:cBhvr>
                                        <p:cTn id="69" dur="500"/>
                                        <p:tgtEl>
                                          <p:spTgt spid="24"/>
                                        </p:tgtEl>
                                      </p:cBhvr>
                                    </p:animEffect>
                                  </p:childTnLst>
                                </p:cTn>
                              </p:par>
                              <p:par>
                                <p:cTn id="70" presetID="1" presetClass="entr" presetSubtype="0" fill="hold" nodeType="withEffect">
                                  <p:stCondLst>
                                    <p:cond delay="0"/>
                                  </p:stCondLst>
                                  <p:childTnLst>
                                    <p:set>
                                      <p:cBhvr>
                                        <p:cTn id="71" dur="1" fill="hold">
                                          <p:stCondLst>
                                            <p:cond delay="0"/>
                                          </p:stCondLst>
                                        </p:cTn>
                                        <p:tgtEl>
                                          <p:spTgt spid="25"/>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wipe(down)">
                                      <p:cBhvr>
                                        <p:cTn id="76" dur="500"/>
                                        <p:tgtEl>
                                          <p:spTgt spid="26"/>
                                        </p:tgtEl>
                                      </p:cBhvr>
                                    </p:animEffect>
                                  </p:childTnLst>
                                </p:cTn>
                              </p:par>
                            </p:childTnLst>
                          </p:cTn>
                        </p:par>
                        <p:par>
                          <p:cTn id="77" fill="hold">
                            <p:stCondLst>
                              <p:cond delay="500"/>
                            </p:stCondLst>
                            <p:childTnLst>
                              <p:par>
                                <p:cTn id="78" presetID="22" presetClass="entr" presetSubtype="1" fill="hold"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wipe(up)">
                                      <p:cBhvr>
                                        <p:cTn id="80" dur="500"/>
                                        <p:tgtEl>
                                          <p:spTgt spid="27"/>
                                        </p:tgtEl>
                                      </p:cBhvr>
                                    </p:animEffect>
                                  </p:childTnLst>
                                </p:cTn>
                              </p:par>
                              <p:par>
                                <p:cTn id="81" presetID="1" presetClass="entr" presetSubtype="0" fill="hold" nodeType="withEffect">
                                  <p:stCondLst>
                                    <p:cond delay="0"/>
                                  </p:stCondLst>
                                  <p:childTnLst>
                                    <p:set>
                                      <p:cBhvr>
                                        <p:cTn id="82" dur="1" fill="hold">
                                          <p:stCondLst>
                                            <p:cond delay="0"/>
                                          </p:stCondLst>
                                        </p:cTn>
                                        <p:tgtEl>
                                          <p:spTgt spid="28"/>
                                        </p:tgtEl>
                                        <p:attrNameLst>
                                          <p:attrName>style.visibility</p:attrName>
                                        </p:attrNameLst>
                                      </p:cBhvr>
                                      <p:to>
                                        <p:strVal val="visible"/>
                                      </p:to>
                                    </p:set>
                                  </p:childTnLst>
                                </p:cTn>
                              </p:par>
                            </p:childTnLst>
                          </p:cTn>
                        </p:par>
                        <p:par>
                          <p:cTn id="83" fill="hold">
                            <p:stCondLst>
                              <p:cond delay="1000"/>
                            </p:stCondLst>
                            <p:childTnLst>
                              <p:par>
                                <p:cTn id="84" presetID="1" presetClass="entr" presetSubtype="0" fill="hold" grpId="0" nodeType="afterEffect">
                                  <p:stCondLst>
                                    <p:cond delay="0"/>
                                  </p:stCondLst>
                                  <p:childTnLst>
                                    <p:set>
                                      <p:cBhvr>
                                        <p:cTn id="85" dur="1" fill="hold">
                                          <p:stCondLst>
                                            <p:cond delay="0"/>
                                          </p:stCondLst>
                                        </p:cTn>
                                        <p:tgtEl>
                                          <p:spTgt spid="12"/>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2"/>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44"/>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animBg="1"/>
      <p:bldP spid="32" grpId="0"/>
      <p:bldP spid="44" grpId="0"/>
      <p:bldP spid="2" grpId="0"/>
      <p:bldP spid="45" grpId="0"/>
    </p:bldLst>
  </p:timing>
</p:sld>
</file>

<file path=ppt/tags/tag1.xml><?xml version="1.0" encoding="utf-8"?>
<p:tagLst xmlns:a="http://schemas.openxmlformats.org/drawingml/2006/main" xmlns:r="http://schemas.openxmlformats.org/officeDocument/2006/relationships" xmlns:p="http://schemas.openxmlformats.org/presentationml/2006/main">
  <p:tag name="ORIGINALHEIGHT" val="1589.051"/>
  <p:tag name="ORIGINALWIDTH" val="1294.338"/>
  <p:tag name="OUTPUTDPI" val="1200"/>
  <p:tag name="LATEXADDIN" val="\documentclass{article}\pagestyle{empty}&#10;\usepackage{amssymb}&#10;\usepackage{amsmath}&#10;\usepackage{color}&#10;&#10;\begin{document}&#10;&#10;\large &#10;&#10;$$\begin{array}{|c|c|}&#10;  \hline&#10;  \multicolumn{2}{|c|}{\mbox{\textcolor{red}{Red Ocean Values}}} \\ \hline&#10;  \mbox{Groups} &amp;                       r                       \\ \hline&#10;    \{P,B,C\}   &amp;                      40                       \\&#10;     \{P,B\}    &amp;                      40                       \\&#10;     \{P,C\}    &amp;                      10                       \\&#10;     \{B,C\}    &amp;                      30                       \\&#10;      \{P\}     &amp;                      10                       \\&#10;      \{B\}     &amp;                      30                       \\&#10;      \{C\}     &amp;                       0                       \\ \hline&#10;\end{array}$$&#10;&#10;&#10;\end{document} "/>
  <p:tag name="IGUANATEXSIZE" val="20"/>
  <p:tag name="IGUANATEXCURSOR" val="223"/>
  <p:tag name="TRANSPARENCY" val="True"/>
  <p:tag name="FILENAME" val=""/>
  <p:tag name="INPUTTYPE" val="0"/>
  <p:tag name="LATEXENGINEID" val="0"/>
  <p:tag name="TEMPFOLDER" val="c:\temp\"/>
</p:tagLst>
</file>

<file path=ppt/tags/tag10.xml><?xml version="1.0" encoding="utf-8"?>
<p:tagLst xmlns:a="http://schemas.openxmlformats.org/drawingml/2006/main" xmlns:r="http://schemas.openxmlformats.org/officeDocument/2006/relationships" xmlns:p="http://schemas.openxmlformats.org/presentationml/2006/main">
  <p:tag name="ORIGINALHEIGHT" val="163.4795"/>
  <p:tag name="ORIGINALWIDTH" val="89.23882"/>
  <p:tag name="OUTPUTDPI" val="1200"/>
  <p:tag name="LATEXADDIN" val="\documentclass{article}\pagestyle{empty}&#10;\usepackage{amssymb}&#10;\usepackage{amsmath}&#10;\usepackage{color}&#10;&#10;\begin{document}&#10;\Large&#10;$f$&#10;&#10;\end{document}"/>
  <p:tag name="IGUANATEXSIZE" val="20"/>
  <p:tag name="IGUANATEXCURSOR" val="129"/>
  <p:tag name="TRANSPARENCY" val="False"/>
  <p:tag name="FILENAME" val=""/>
  <p:tag name="INPUTTYPE" val="0"/>
  <p:tag name="LATEXENGINEID" val="0"/>
  <p:tag name="TEMPFOLDER" val="c:\temp\"/>
</p:tagLst>
</file>

<file path=ppt/tags/tag11.xml><?xml version="1.0" encoding="utf-8"?>
<p:tagLst xmlns:a="http://schemas.openxmlformats.org/drawingml/2006/main" xmlns:r="http://schemas.openxmlformats.org/officeDocument/2006/relationships" xmlns:p="http://schemas.openxmlformats.org/presentationml/2006/main">
  <p:tag name="ORIGINALHEIGHT" val="123.7346"/>
  <p:tag name="ORIGINALWIDTH" val="431.946"/>
  <p:tag name="OUTPUTDPI" val="1200"/>
  <p:tag name="LATEXADDIN" val="\documentclass{article}\pagestyle{empty}&#10;\usepackage{amssymb}&#10;\usepackage{amsmath}&#10;\usepackage{color}&#10;&#10;\begin{document}&#10;&#10;$(0, 0, 40)$&#10;&#10;\end{document}"/>
  <p:tag name="IGUANATEXSIZE" val="20"/>
  <p:tag name="IGUANATEXCURSOR" val="120"/>
  <p:tag name="TRANSPARENCY" val="False"/>
  <p:tag name="FILENAME" val=""/>
  <p:tag name="INPUTTYPE" val="0"/>
  <p:tag name="LATEXENGINEID" val="0"/>
  <p:tag name="TEMPFOLDER" val="c:\temp\"/>
</p:tagLst>
</file>

<file path=ppt/tags/tag12.xml><?xml version="1.0" encoding="utf-8"?>
<p:tagLst xmlns:a="http://schemas.openxmlformats.org/drawingml/2006/main" xmlns:r="http://schemas.openxmlformats.org/officeDocument/2006/relationships" xmlns:p="http://schemas.openxmlformats.org/presentationml/2006/main">
  <p:tag name="ORIGINALHEIGHT" val="123.7346"/>
  <p:tag name="ORIGINALWIDTH" val="431.946"/>
  <p:tag name="OUTPUTDPI" val="1200"/>
  <p:tag name="LATEXADDIN" val="\documentclass{article}\pagestyle{empty}&#10;\usepackage{amssymb}&#10;\usepackage{amsmath}&#10;\usepackage{color}&#10;&#10;\begin{document}&#10;&#10;$(0, 40, 0)$&#10;&#10;\end{document}"/>
  <p:tag name="IGUANATEXSIZE" val="20"/>
  <p:tag name="IGUANATEXCURSOR" val="120"/>
  <p:tag name="TRANSPARENCY" val="False"/>
  <p:tag name="FILENAME" val=""/>
  <p:tag name="INPUTTYPE" val="0"/>
  <p:tag name="LATEXENGINEID" val="0"/>
  <p:tag name="TEMPFOLDER" val="c:\temp\"/>
</p:tagLst>
</file>

<file path=ppt/tags/tag13.xml><?xml version="1.0" encoding="utf-8"?>
<p:tagLst xmlns:a="http://schemas.openxmlformats.org/drawingml/2006/main" xmlns:r="http://schemas.openxmlformats.org/officeDocument/2006/relationships" xmlns:p="http://schemas.openxmlformats.org/presentationml/2006/main">
  <p:tag name="ORIGINALHEIGHT" val="123.7346"/>
  <p:tag name="ORIGINALWIDTH" val="431.946"/>
  <p:tag name="OUTPUTDPI" val="1200"/>
  <p:tag name="LATEXADDIN" val="\documentclass{article}\pagestyle{empty}&#10;\usepackage{amssymb}&#10;\usepackage{amsmath}&#10;\usepackage{color}&#10;&#10;\begin{document}&#10;&#10;$(40, 0, 0)$&#10;&#10;\end{document}"/>
  <p:tag name="IGUANATEXSIZE" val="20"/>
  <p:tag name="IGUANATEXCURSOR" val="120"/>
  <p:tag name="TRANSPARENCY" val="False"/>
  <p:tag name="FILENAME" val=""/>
  <p:tag name="INPUTTYPE" val="0"/>
  <p:tag name="LATEXENGINEID" val="0"/>
  <p:tag name="TEMPFOLDER" val="c:\temp\"/>
</p:tagLst>
</file>

<file path=ppt/tags/tag14.xml><?xml version="1.0" encoding="utf-8"?>
<p:tagLst xmlns:a="http://schemas.openxmlformats.org/drawingml/2006/main" xmlns:r="http://schemas.openxmlformats.org/officeDocument/2006/relationships" xmlns:p="http://schemas.openxmlformats.org/presentationml/2006/main">
  <p:tag name="ORIGINALHEIGHT" val="80.98985"/>
  <p:tag name="ORIGINALWIDTH" val="71.99102"/>
  <p:tag name="OUTPUTDPI" val="1200"/>
  <p:tag name="LATEXADDIN" val="\documentclass{article}\pagestyle{empty}&#10;\usepackage{amssymb}&#10;\usepackage{amsmath}&#10;\usepackage{color}&#10;&#10;\begin{document}&#10;\Large&#10;$r$&#10;&#10;\end{document}"/>
  <p:tag name="IGUANATEXSIZE" val="20"/>
  <p:tag name="IGUANATEXCURSOR" val="129"/>
  <p:tag name="TRANSPARENCY" val="False"/>
  <p:tag name="FILENAME" val=""/>
  <p:tag name="INPUTTYPE" val="0"/>
  <p:tag name="LATEXENGINEID" val="0"/>
  <p:tag name="TEMPFOLDER" val="c:\temp\"/>
</p:tagLst>
</file>

<file path=ppt/tags/tag15.xml><?xml version="1.0" encoding="utf-8"?>
<p:tagLst xmlns:a="http://schemas.openxmlformats.org/drawingml/2006/main" xmlns:r="http://schemas.openxmlformats.org/officeDocument/2006/relationships" xmlns:p="http://schemas.openxmlformats.org/presentationml/2006/main">
  <p:tag name="ORIGINALHEIGHT" val="111.7361"/>
  <p:tag name="ORIGINALWIDTH" val="972.6284"/>
  <p:tag name="OUTPUTDPI" val="1200"/>
  <p:tag name="LATEXADDIN" val="\documentclass{article}\pagestyle{empty}&#10;\usepackage{amssymb}&#10;\usepackage{amsmath}&#10;\usepackage{color}&#10;&#10;\begin{document}&#10;&#10;Blue Ocean Space&#10;&#10;\end{document}"/>
  <p:tag name="IGUANATEXSIZE" val="20"/>
  <p:tag name="IGUANATEXCURSOR" val="137"/>
  <p:tag name="TRANSPARENCY" val="False"/>
  <p:tag name="FILENAME" val=""/>
  <p:tag name="INPUTTYPE" val="0"/>
  <p:tag name="LATEXENGINEID" val="0"/>
  <p:tag name="TEMPFOLDER" val="c:\temp\"/>
</p:tagLst>
</file>

<file path=ppt/tags/tag16.xml><?xml version="1.0" encoding="utf-8"?>
<p:tagLst xmlns:a="http://schemas.openxmlformats.org/drawingml/2006/main" xmlns:r="http://schemas.openxmlformats.org/officeDocument/2006/relationships" xmlns:p="http://schemas.openxmlformats.org/presentationml/2006/main">
  <p:tag name="ORIGINALHEIGHT" val="111.7361"/>
  <p:tag name="ORIGINALWIDTH" val="941.8823"/>
  <p:tag name="OUTPUTDPI" val="1200"/>
  <p:tag name="LATEXADDIN" val="\documentclass{article}\pagestyle{empty}&#10;\usepackage{amssymb}&#10;\usepackage{amsmath}&#10;\usepackage{color}&#10;&#10;\begin{document}&#10;&#10;Red Ocean Space&#10;&#10;\end{document}"/>
  <p:tag name="IGUANATEXSIZE" val="20"/>
  <p:tag name="IGUANATEXCURSOR" val="124"/>
  <p:tag name="TRANSPARENCY" val="False"/>
  <p:tag name="FILENAME" val=""/>
  <p:tag name="INPUTTYPE" val="0"/>
  <p:tag name="LATEXENGINEID" val="0"/>
  <p:tag name="TEMPFOLDER" val="c:\temp\"/>
</p:tagLst>
</file>

<file path=ppt/tags/tag17.xml><?xml version="1.0" encoding="utf-8"?>
<p:tagLst xmlns:a="http://schemas.openxmlformats.org/drawingml/2006/main" xmlns:r="http://schemas.openxmlformats.org/officeDocument/2006/relationships" xmlns:p="http://schemas.openxmlformats.org/presentationml/2006/main">
  <p:tag name="ORIGINALHEIGHT" val="123.7346"/>
  <p:tag name="ORIGINALWIDTH" val="494.1882"/>
  <p:tag name="OUTPUTDPI" val="1200"/>
  <p:tag name="LATEXADDIN" val="\documentclass{article}\pagestyle{empty}&#10;\usepackage{amssymb}&#10;\usepackage{amsmath}&#10;\usepackage{color}&#10;&#10;\begin{document}&#10;&#10;$(0, 0, 100)$&#10;&#10;\end{document}"/>
  <p:tag name="IGUANATEXSIZE" val="20"/>
  <p:tag name="IGUANATEXCURSOR" val="120"/>
  <p:tag name="TRANSPARENCY" val="False"/>
  <p:tag name="FILENAME" val=""/>
  <p:tag name="INPUTTYPE" val="0"/>
  <p:tag name="LATEXENGINEID" val="0"/>
  <p:tag name="TEMPFOLDER" val="c:\temp\"/>
</p:tagLst>
</file>

<file path=ppt/tags/tag18.xml><?xml version="1.0" encoding="utf-8"?>
<p:tagLst xmlns:a="http://schemas.openxmlformats.org/drawingml/2006/main" xmlns:r="http://schemas.openxmlformats.org/officeDocument/2006/relationships" xmlns:p="http://schemas.openxmlformats.org/presentationml/2006/main">
  <p:tag name="ORIGINALHEIGHT" val="123.7346"/>
  <p:tag name="ORIGINALWIDTH" val="494.1882"/>
  <p:tag name="OUTPUTDPI" val="1200"/>
  <p:tag name="LATEXADDIN" val="\documentclass{article}\pagestyle{empty}&#10;\usepackage{amssymb}&#10;\usepackage{amsmath}&#10;\usepackage{color}&#10;&#10;\begin{document}&#10;&#10;$(100, 0, 0)$&#10;&#10;\end{document}"/>
  <p:tag name="IGUANATEXSIZE" val="20"/>
  <p:tag name="IGUANATEXCURSOR" val="120"/>
  <p:tag name="TRANSPARENCY" val="False"/>
  <p:tag name="FILENAME" val=""/>
  <p:tag name="INPUTTYPE" val="0"/>
  <p:tag name="LATEXENGINEID" val="0"/>
  <p:tag name="TEMPFOLDER" val="c:\temp\"/>
</p:tagLst>
</file>

<file path=ppt/tags/tag19.xml><?xml version="1.0" encoding="utf-8"?>
<p:tagLst xmlns:a="http://schemas.openxmlformats.org/drawingml/2006/main" xmlns:r="http://schemas.openxmlformats.org/officeDocument/2006/relationships" xmlns:p="http://schemas.openxmlformats.org/presentationml/2006/main">
  <p:tag name="ORIGINALHEIGHT" val="123.7346"/>
  <p:tag name="ORIGINALWIDTH" val="494.1882"/>
  <p:tag name="OUTPUTDPI" val="1200"/>
  <p:tag name="LATEXADDIN" val="\documentclass{article}\pagestyle{empty}&#10;\usepackage{amssymb}&#10;\usepackage{amsmath}&#10;\usepackage{color}&#10;&#10;\begin{document}&#10;&#10;$(0, 100, 0)$&#10;&#10;\end{document}"/>
  <p:tag name="IGUANATEXSIZE" val="20"/>
  <p:tag name="IGUANATEXCURSOR" val="120"/>
  <p:tag name="TRANSPARENCY" val="False"/>
  <p:tag name="FILENAME" val=""/>
  <p:tag name="INPUTTYPE" val="0"/>
  <p:tag name="LATEXENGINEID" val="0"/>
  <p:tag name="TEMPFOLDER" val="c:\temp\"/>
</p:tagLst>
</file>

<file path=ppt/tags/tag2.xml><?xml version="1.0" encoding="utf-8"?>
<p:tagLst xmlns:a="http://schemas.openxmlformats.org/drawingml/2006/main" xmlns:r="http://schemas.openxmlformats.org/officeDocument/2006/relationships" xmlns:p="http://schemas.openxmlformats.org/presentationml/2006/main">
  <p:tag name="ORIGINALHEIGHT" val="1589.051"/>
  <p:tag name="ORIGINALWIDTH" val="1357.33"/>
  <p:tag name="OUTPUTDPI" val="1200"/>
  <p:tag name="LATEXADDIN" val="\documentclass{article}\pagestyle{empty}&#10;\usepackage{amssymb}&#10;\usepackage{amsmath}&#10;\usepackage{color}&#10;&#10;\begin{document}&#10;&#10;\large &#10;&#10;$$\begin{array}{|c |c |c|}&#10;  \hline&#10;  \multicolumn{3}{|c|}{\mbox{\textcolor{blue}{Blue Ocean Values}}} \\ \hline&#10;  \mbox{Groups} &amp; h   &amp; f                                         \\ \hline&#10;    \{P,B,C\}   &amp; 100 &amp; 40                                        \\&#10;     \{P,B\}    &amp; 100 &amp; 40                                        \\&#10;     \{P,C\}    &amp; 10  &amp; 10                                        \\&#10;     \{B,C\}    &amp; 30  &amp; 30                                        \\&#10;      \{P\}     &amp; 10  &amp; 10                                        \\&#10;      \{B\}     &amp; 30  &amp; 30                                        \\&#10;      \{C\}     &amp; 0   &amp; 0                                         \\ \hline&#10;\end{array}$$&#10;&#10;&#10;\end{document} "/>
  <p:tag name="IGUANATEXSIZE" val="20"/>
  <p:tag name="IGUANATEXCURSOR" val="229"/>
  <p:tag name="TRANSPARENCY" val="True"/>
  <p:tag name="FILENAME" val=""/>
  <p:tag name="INPUTTYPE" val="0"/>
  <p:tag name="LATEXENGINEID" val="0"/>
  <p:tag name="TEMPFOLDER" val="c:\temp\"/>
</p:tagLst>
</file>

<file path=ppt/tags/tag20.xml><?xml version="1.0" encoding="utf-8"?>
<p:tagLst xmlns:a="http://schemas.openxmlformats.org/drawingml/2006/main" xmlns:r="http://schemas.openxmlformats.org/officeDocument/2006/relationships" xmlns:p="http://schemas.openxmlformats.org/presentationml/2006/main">
  <p:tag name="ORIGINALHEIGHT" val="123.7346"/>
  <p:tag name="ORIGINALWIDTH" val="431.946"/>
  <p:tag name="OUTPUTDPI" val="1200"/>
  <p:tag name="LATEXADDIN" val="\documentclass{article}\pagestyle{empty}&#10;\usepackage{amssymb}&#10;\usepackage{amsmath}&#10;\usepackage{color}&#10;&#10;\begin{document}&#10;&#10;$(0, 0, 40)$&#10;&#10;\end{document}"/>
  <p:tag name="IGUANATEXSIZE" val="20"/>
  <p:tag name="IGUANATEXCURSOR" val="120"/>
  <p:tag name="TRANSPARENCY" val="False"/>
  <p:tag name="FILENAME" val=""/>
  <p:tag name="INPUTTYPE" val="0"/>
  <p:tag name="LATEXENGINEID" val="0"/>
  <p:tag name="TEMPFOLDER" val="c:\temp\"/>
</p:tagLst>
</file>

<file path=ppt/tags/tag21.xml><?xml version="1.0" encoding="utf-8"?>
<p:tagLst xmlns:a="http://schemas.openxmlformats.org/drawingml/2006/main" xmlns:r="http://schemas.openxmlformats.org/officeDocument/2006/relationships" xmlns:p="http://schemas.openxmlformats.org/presentationml/2006/main">
  <p:tag name="ORIGINALHEIGHT" val="123.7346"/>
  <p:tag name="ORIGINALWIDTH" val="431.946"/>
  <p:tag name="OUTPUTDPI" val="1200"/>
  <p:tag name="LATEXADDIN" val="\documentclass{article}\pagestyle{empty}&#10;\usepackage{amssymb}&#10;\usepackage{amsmath}&#10;\usepackage{color}&#10;&#10;\begin{document}&#10;&#10;$(0, 40, 0)$&#10;&#10;\end{document}"/>
  <p:tag name="IGUANATEXSIZE" val="20"/>
  <p:tag name="IGUANATEXCURSOR" val="120"/>
  <p:tag name="TRANSPARENCY" val="False"/>
  <p:tag name="FILENAME" val=""/>
  <p:tag name="INPUTTYPE" val="0"/>
  <p:tag name="LATEXENGINEID" val="0"/>
  <p:tag name="TEMPFOLDER" val="c:\temp\"/>
</p:tagLst>
</file>

<file path=ppt/tags/tag22.xml><?xml version="1.0" encoding="utf-8"?>
<p:tagLst xmlns:a="http://schemas.openxmlformats.org/drawingml/2006/main" xmlns:r="http://schemas.openxmlformats.org/officeDocument/2006/relationships" xmlns:p="http://schemas.openxmlformats.org/presentationml/2006/main">
  <p:tag name="ORIGINALHEIGHT" val="123.7346"/>
  <p:tag name="ORIGINALWIDTH" val="431.946"/>
  <p:tag name="OUTPUTDPI" val="1200"/>
  <p:tag name="LATEXADDIN" val="\documentclass{article}\pagestyle{empty}&#10;\usepackage{amssymb}&#10;\usepackage{amsmath}&#10;\usepackage{color}&#10;&#10;\begin{document}&#10;&#10;$(40, 0, 0)$&#10;&#10;\end{document}"/>
  <p:tag name="IGUANATEXSIZE" val="20"/>
  <p:tag name="IGUANATEXCURSOR" val="120"/>
  <p:tag name="TRANSPARENCY" val="False"/>
  <p:tag name="FILENAME" val=""/>
  <p:tag name="INPUTTYPE" val="0"/>
  <p:tag name="LATEXENGINEID" val="0"/>
  <p:tag name="TEMPFOLDER" val="c:\temp\"/>
</p:tagLst>
</file>

<file path=ppt/tags/tag23.xml><?xml version="1.0" encoding="utf-8"?>
<p:tagLst xmlns:a="http://schemas.openxmlformats.org/drawingml/2006/main" xmlns:r="http://schemas.openxmlformats.org/officeDocument/2006/relationships" xmlns:p="http://schemas.openxmlformats.org/presentationml/2006/main">
  <p:tag name="ORIGINALHEIGHT" val="123.7346"/>
  <p:tag name="ORIGINALWIDTH" val="605.9243"/>
  <p:tag name="OUTPUTDPI" val="1200"/>
  <p:tag name="LATEXADDIN" val="\documentclass{article}\pagestyle{empty}&#10;\usepackage{amssymb}&#10;\usepackage{amsmath}&#10;\usepackage{color}&#10;&#10;\begin{document}&#10;&#10;$\pi_P(h) \geq 10$&#10;&#10;\end{document}"/>
  <p:tag name="IGUANATEXSIZE" val="20"/>
  <p:tag name="IGUANATEXCURSOR" val="120"/>
  <p:tag name="TRANSPARENCY" val="False"/>
  <p:tag name="FILENAME" val=""/>
  <p:tag name="INPUTTYPE" val="0"/>
  <p:tag name="LATEXENGINEID" val="0"/>
  <p:tag name="TEMPFOLDER" val="c:\temp\"/>
</p:tagLst>
</file>

<file path=ppt/tags/tag24.xml><?xml version="1.0" encoding="utf-8"?>
<p:tagLst xmlns:a="http://schemas.openxmlformats.org/drawingml/2006/main" xmlns:r="http://schemas.openxmlformats.org/officeDocument/2006/relationships" xmlns:p="http://schemas.openxmlformats.org/presentationml/2006/main">
  <p:tag name="ORIGINALHEIGHT" val="123.7346"/>
  <p:tag name="ORIGINALWIDTH" val="608.174"/>
  <p:tag name="OUTPUTDPI" val="1200"/>
  <p:tag name="LATEXADDIN" val="\documentclass{article}\pagestyle{empty}&#10;\usepackage{amssymb}&#10;\usepackage{amsmath}&#10;\usepackage{color}&#10;&#10;\begin{document}&#10;&#10;$\pi_B(h) \geq 30$&#10;&#10;\end{document}"/>
  <p:tag name="IGUANATEXSIZE" val="20"/>
  <p:tag name="IGUANATEXCURSOR" val="120"/>
  <p:tag name="TRANSPARENCY" val="False"/>
  <p:tag name="FILENAME" val=""/>
  <p:tag name="INPUTTYPE" val="0"/>
  <p:tag name="LATEXENGINEID" val="0"/>
  <p:tag name="TEMPFOLDER" val="c:\temp\"/>
</p:tagLst>
</file>

<file path=ppt/tags/tag25.xml><?xml version="1.0" encoding="utf-8"?>
<p:tagLst xmlns:a="http://schemas.openxmlformats.org/drawingml/2006/main" xmlns:r="http://schemas.openxmlformats.org/officeDocument/2006/relationships" xmlns:p="http://schemas.openxmlformats.org/presentationml/2006/main">
  <p:tag name="ORIGINALHEIGHT" val="126.7342"/>
  <p:tag name="ORIGINALWIDTH" val="86.23921"/>
  <p:tag name="OUTPUTDPI" val="1200"/>
  <p:tag name="LATEXADDIN" val="\documentclass{article}\pagestyle{empty}&#10;\usepackage{amssymb}&#10;\usepackage{amsmath}&#10;\usepackage{color}&#10;&#10;\begin{document}&#10;\Large&#10;$h$&#10;&#10;\end{document}"/>
  <p:tag name="IGUANATEXSIZE" val="20"/>
  <p:tag name="IGUANATEXCURSOR" val="126"/>
  <p:tag name="TRANSPARENCY" val="False"/>
  <p:tag name="FILENAME" val=""/>
  <p:tag name="INPUTTYPE" val="0"/>
  <p:tag name="LATEXENGINEID" val="0"/>
  <p:tag name="TEMPFOLDER" val="c:\temp\"/>
</p:tagLst>
</file>

<file path=ppt/tags/tag26.xml><?xml version="1.0" encoding="utf-8"?>
<p:tagLst xmlns:a="http://schemas.openxmlformats.org/drawingml/2006/main" xmlns:r="http://schemas.openxmlformats.org/officeDocument/2006/relationships" xmlns:p="http://schemas.openxmlformats.org/presentationml/2006/main">
  <p:tag name="ORIGINALHEIGHT" val="163.4795"/>
  <p:tag name="ORIGINALWIDTH" val="89.23882"/>
  <p:tag name="OUTPUTDPI" val="1200"/>
  <p:tag name="LATEXADDIN" val="\documentclass{article}\pagestyle{empty}&#10;\usepackage{amssymb}&#10;\usepackage{amsmath}&#10;\usepackage{color}&#10;&#10;\begin{document}&#10;\Large&#10;$f$&#10;&#10;\end{document}"/>
  <p:tag name="IGUANATEXSIZE" val="20"/>
  <p:tag name="IGUANATEXCURSOR" val="129"/>
  <p:tag name="TRANSPARENCY" val="False"/>
  <p:tag name="FILENAME" val=""/>
  <p:tag name="INPUTTYPE" val="0"/>
  <p:tag name="LATEXENGINEID" val="0"/>
  <p:tag name="TEMPFOLDER" val="c:\temp\"/>
</p:tagLst>
</file>

<file path=ppt/tags/tag27.xml><?xml version="1.0" encoding="utf-8"?>
<p:tagLst xmlns:a="http://schemas.openxmlformats.org/drawingml/2006/main" xmlns:r="http://schemas.openxmlformats.org/officeDocument/2006/relationships" xmlns:p="http://schemas.openxmlformats.org/presentationml/2006/main">
  <p:tag name="ORIGINALHEIGHT" val="123.7346"/>
  <p:tag name="ORIGINALWIDTH" val="611.1736"/>
  <p:tag name="OUTPUTDPI" val="1200"/>
  <p:tag name="LATEXADDIN" val="\documentclass{article}\pagestyle{empty}&#10;\usepackage{amssymb}&#10;\usepackage{amsmath}&#10;\usepackage{color}&#10;&#10;\begin{document}&#10;&#10;$\pi_B(f) \geq 30$&#10;&#10;\end{document}"/>
  <p:tag name="IGUANATEXSIZE" val="20"/>
  <p:tag name="IGUANATEXCURSOR" val="129"/>
  <p:tag name="TRANSPARENCY" val="False"/>
  <p:tag name="FILENAME" val=""/>
  <p:tag name="INPUTTYPE" val="0"/>
  <p:tag name="LATEXENGINEID" val="0"/>
  <p:tag name="TEMPFOLDER" val="c:\temp\"/>
</p:tagLst>
</file>

<file path=ppt/tags/tag28.xml><?xml version="1.0" encoding="utf-8"?>
<p:tagLst xmlns:a="http://schemas.openxmlformats.org/drawingml/2006/main" xmlns:r="http://schemas.openxmlformats.org/officeDocument/2006/relationships" xmlns:p="http://schemas.openxmlformats.org/presentationml/2006/main">
  <p:tag name="ORIGINALHEIGHT" val="123.7346"/>
  <p:tag name="ORIGINALWIDTH" val="608.174"/>
  <p:tag name="OUTPUTDPI" val="1200"/>
  <p:tag name="LATEXADDIN" val="\documentclass{article}\pagestyle{empty}&#10;\usepackage{amssymb}&#10;\usepackage{amsmath}&#10;\usepackage{color}&#10;&#10;\begin{document}&#10;&#10;$\pi_P(f) \geq 10$&#10;&#10;\end{document}"/>
  <p:tag name="IGUANATEXSIZE" val="20"/>
  <p:tag name="IGUANATEXCURSOR" val="129"/>
  <p:tag name="TRANSPARENCY" val="False"/>
  <p:tag name="FILENAME" val=""/>
  <p:tag name="INPUTTYPE" val="0"/>
  <p:tag name="LATEXENGINEID" val="0"/>
  <p:tag name="TEMPFOLDER" val="c:\temp\"/>
</p:tagLst>
</file>

<file path=ppt/tags/tag29.xml><?xml version="1.0" encoding="utf-8"?>
<p:tagLst xmlns:a="http://schemas.openxmlformats.org/drawingml/2006/main" xmlns:r="http://schemas.openxmlformats.org/officeDocument/2006/relationships" xmlns:p="http://schemas.openxmlformats.org/presentationml/2006/main">
  <p:tag name="ORIGINALHEIGHT" val="123.7346"/>
  <p:tag name="ORIGINALWIDTH" val="431.946"/>
  <p:tag name="OUTPUTDPI" val="1200"/>
  <p:tag name="LATEXADDIN" val="\documentclass{article}\pagestyle{empty}&#10;\usepackage{amssymb}&#10;\usepackage{amsmath}&#10;\usepackage{color}&#10;&#10;\begin{document}&#10;&#10;$(0, 0, 40)$&#10;&#10;\end{document}"/>
  <p:tag name="IGUANATEXSIZE" val="20"/>
  <p:tag name="IGUANATEXCURSOR" val="120"/>
  <p:tag name="TRANSPARENCY" val="False"/>
  <p:tag name="FILENAME" val=""/>
  <p:tag name="INPUTTYPE" val="0"/>
  <p:tag name="LATEXENGINEID" val="0"/>
  <p:tag name="TEMPFOLDER" val="c:\temp\"/>
</p:tagLst>
</file>

<file path=ppt/tags/tag3.xml><?xml version="1.0" encoding="utf-8"?>
<p:tagLst xmlns:a="http://schemas.openxmlformats.org/drawingml/2006/main" xmlns:r="http://schemas.openxmlformats.org/officeDocument/2006/relationships" xmlns:p="http://schemas.openxmlformats.org/presentationml/2006/main">
  <p:tag name="ORIGINALHEIGHT" val="123.7346"/>
  <p:tag name="ORIGINALWIDTH" val="494.1882"/>
  <p:tag name="OUTPUTDPI" val="1200"/>
  <p:tag name="LATEXADDIN" val="\documentclass{article}\pagestyle{empty}&#10;\usepackage{amssymb}&#10;\usepackage{amsmath}&#10;\usepackage{color}&#10;&#10;\begin{document}&#10;&#10;$(0, 0, 100)$&#10;&#10;\end{document}"/>
  <p:tag name="IGUANATEXSIZE" val="20"/>
  <p:tag name="IGUANATEXCURSOR" val="120"/>
  <p:tag name="TRANSPARENCY" val="False"/>
  <p:tag name="FILENAME" val=""/>
  <p:tag name="INPUTTYPE" val="0"/>
  <p:tag name="LATEXENGINEID" val="0"/>
  <p:tag name="TEMPFOLDER" val="c:\temp\"/>
</p:tagLst>
</file>

<file path=ppt/tags/tag30.xml><?xml version="1.0" encoding="utf-8"?>
<p:tagLst xmlns:a="http://schemas.openxmlformats.org/drawingml/2006/main" xmlns:r="http://schemas.openxmlformats.org/officeDocument/2006/relationships" xmlns:p="http://schemas.openxmlformats.org/presentationml/2006/main">
  <p:tag name="ORIGINALHEIGHT" val="123.7346"/>
  <p:tag name="ORIGINALWIDTH" val="431.946"/>
  <p:tag name="OUTPUTDPI" val="1200"/>
  <p:tag name="LATEXADDIN" val="\documentclass{article}\pagestyle{empty}&#10;\usepackage{amssymb}&#10;\usepackage{amsmath}&#10;\usepackage{color}&#10;&#10;\begin{document}&#10;&#10;$(0, 40, 0)$&#10;&#10;\end{document}"/>
  <p:tag name="IGUANATEXSIZE" val="20"/>
  <p:tag name="IGUANATEXCURSOR" val="120"/>
  <p:tag name="TRANSPARENCY" val="False"/>
  <p:tag name="FILENAME" val=""/>
  <p:tag name="INPUTTYPE" val="0"/>
  <p:tag name="LATEXENGINEID" val="0"/>
  <p:tag name="TEMPFOLDER" val="c:\temp\"/>
</p:tagLst>
</file>

<file path=ppt/tags/tag31.xml><?xml version="1.0" encoding="utf-8"?>
<p:tagLst xmlns:a="http://schemas.openxmlformats.org/drawingml/2006/main" xmlns:r="http://schemas.openxmlformats.org/officeDocument/2006/relationships" xmlns:p="http://schemas.openxmlformats.org/presentationml/2006/main">
  <p:tag name="ORIGINALHEIGHT" val="123.7346"/>
  <p:tag name="ORIGINALWIDTH" val="431.946"/>
  <p:tag name="OUTPUTDPI" val="1200"/>
  <p:tag name="LATEXADDIN" val="\documentclass{article}\pagestyle{empty}&#10;\usepackage{amssymb}&#10;\usepackage{amsmath}&#10;\usepackage{color}&#10;&#10;\begin{document}&#10;&#10;$(40, 0, 0)$&#10;&#10;\end{document}"/>
  <p:tag name="IGUANATEXSIZE" val="20"/>
  <p:tag name="IGUANATEXCURSOR" val="120"/>
  <p:tag name="TRANSPARENCY" val="False"/>
  <p:tag name="FILENAME" val=""/>
  <p:tag name="INPUTTYPE" val="0"/>
  <p:tag name="LATEXENGINEID" val="0"/>
  <p:tag name="TEMPFOLDER" val="c:\temp\"/>
</p:tagLst>
</file>

<file path=ppt/tags/tag32.xml><?xml version="1.0" encoding="utf-8"?>
<p:tagLst xmlns:a="http://schemas.openxmlformats.org/drawingml/2006/main" xmlns:r="http://schemas.openxmlformats.org/officeDocument/2006/relationships" xmlns:p="http://schemas.openxmlformats.org/presentationml/2006/main">
  <p:tag name="ORIGINALHEIGHT" val="80.98985"/>
  <p:tag name="ORIGINALWIDTH" val="71.99102"/>
  <p:tag name="OUTPUTDPI" val="1200"/>
  <p:tag name="LATEXADDIN" val="\documentclass{article}\pagestyle{empty}&#10;\usepackage{amssymb}&#10;\usepackage{amsmath}&#10;\usepackage{color}&#10;&#10;\begin{document}&#10;\Large&#10;$r$&#10;&#10;\end{document}"/>
  <p:tag name="IGUANATEXSIZE" val="20"/>
  <p:tag name="IGUANATEXCURSOR" val="129"/>
  <p:tag name="TRANSPARENCY" val="False"/>
  <p:tag name="FILENAME" val=""/>
  <p:tag name="INPUTTYPE" val="0"/>
  <p:tag name="LATEXENGINEID" val="0"/>
  <p:tag name="TEMPFOLDER" val="c:\temp\"/>
</p:tagLst>
</file>

<file path=ppt/tags/tag33.xml><?xml version="1.0" encoding="utf-8"?>
<p:tagLst xmlns:a="http://schemas.openxmlformats.org/drawingml/2006/main" xmlns:r="http://schemas.openxmlformats.org/officeDocument/2006/relationships" xmlns:p="http://schemas.openxmlformats.org/presentationml/2006/main">
  <p:tag name="ORIGINALHEIGHT" val="123.7346"/>
  <p:tag name="ORIGINALWIDTH" val="596.1754"/>
  <p:tag name="OUTPUTDPI" val="1200"/>
  <p:tag name="LATEXADDIN" val="\documentclass{article}\pagestyle{empty}&#10;\usepackage{amssymb}&#10;\usepackage{amsmath}&#10;\usepackage{color}&#10;&#10;\begin{document}&#10;&#10;$\pi_B(r) \geq 30$&#10;&#10;\end{document}"/>
  <p:tag name="IGUANATEXSIZE" val="20"/>
  <p:tag name="IGUANATEXCURSOR" val="129"/>
  <p:tag name="TRANSPARENCY" val="False"/>
  <p:tag name="FILENAME" val=""/>
  <p:tag name="INPUTTYPE" val="0"/>
  <p:tag name="LATEXENGINEID" val="0"/>
  <p:tag name="TEMPFOLDER" val="c:\temp\"/>
</p:tagLst>
</file>

<file path=ppt/tags/tag34.xml><?xml version="1.0" encoding="utf-8"?>
<p:tagLst xmlns:a="http://schemas.openxmlformats.org/drawingml/2006/main" xmlns:r="http://schemas.openxmlformats.org/officeDocument/2006/relationships" xmlns:p="http://schemas.openxmlformats.org/presentationml/2006/main">
  <p:tag name="ORIGINALHEIGHT" val="123.7346"/>
  <p:tag name="ORIGINALWIDTH" val="593.1758"/>
  <p:tag name="OUTPUTDPI" val="1200"/>
  <p:tag name="LATEXADDIN" val="\documentclass{article}\pagestyle{empty}&#10;\usepackage{amssymb}&#10;\usepackage{amsmath}&#10;\usepackage{color}&#10;&#10;\begin{document}&#10;&#10;$\pi_P(r) \geq 10$&#10;&#10;\end{document}"/>
  <p:tag name="IGUANATEXSIZE" val="20"/>
  <p:tag name="IGUANATEXCURSOR" val="129"/>
  <p:tag name="TRANSPARENCY" val="False"/>
  <p:tag name="FILENAME" val=""/>
  <p:tag name="INPUTTYPE" val="0"/>
  <p:tag name="LATEXENGINEID" val="0"/>
  <p:tag name="TEMPFOLDER" val="c:\temp\"/>
</p:tagLst>
</file>

<file path=ppt/tags/tag35.xml><?xml version="1.0" encoding="utf-8"?>
<p:tagLst xmlns:a="http://schemas.openxmlformats.org/drawingml/2006/main" xmlns:r="http://schemas.openxmlformats.org/officeDocument/2006/relationships" xmlns:p="http://schemas.openxmlformats.org/presentationml/2006/main">
  <p:tag name="ORIGINALHEIGHT" val="111.7361"/>
  <p:tag name="ORIGINALWIDTH" val="972.6284"/>
  <p:tag name="OUTPUTDPI" val="1200"/>
  <p:tag name="LATEXADDIN" val="\documentclass{article}\pagestyle{empty}&#10;\usepackage{amssymb}&#10;\usepackage{amsmath}&#10;\usepackage{color}&#10;&#10;\begin{document}&#10;&#10;Blue Ocean Space&#10;&#10;\end{document}"/>
  <p:tag name="IGUANATEXSIZE" val="20"/>
  <p:tag name="IGUANATEXCURSOR" val="137"/>
  <p:tag name="TRANSPARENCY" val="False"/>
  <p:tag name="FILENAME" val=""/>
  <p:tag name="INPUTTYPE" val="0"/>
  <p:tag name="LATEXENGINEID" val="0"/>
  <p:tag name="TEMPFOLDER" val="c:\temp\"/>
</p:tagLst>
</file>

<file path=ppt/tags/tag36.xml><?xml version="1.0" encoding="utf-8"?>
<p:tagLst xmlns:a="http://schemas.openxmlformats.org/drawingml/2006/main" xmlns:r="http://schemas.openxmlformats.org/officeDocument/2006/relationships" xmlns:p="http://schemas.openxmlformats.org/presentationml/2006/main">
  <p:tag name="ORIGINALHEIGHT" val="111.7361"/>
  <p:tag name="ORIGINALWIDTH" val="941.8823"/>
  <p:tag name="OUTPUTDPI" val="1200"/>
  <p:tag name="LATEXADDIN" val="\documentclass{article}\pagestyle{empty}&#10;\usepackage{amssymb}&#10;\usepackage{amsmath}&#10;\usepackage{color}&#10;&#10;\begin{document}&#10;&#10;Red Ocean Space&#10;&#10;\end{document}"/>
  <p:tag name="IGUANATEXSIZE" val="20"/>
  <p:tag name="IGUANATEXCURSOR" val="124"/>
  <p:tag name="TRANSPARENCY" val="False"/>
  <p:tag name="FILENAME" val=""/>
  <p:tag name="INPUTTYPE" val="0"/>
  <p:tag name="LATEXENGINEID" val="0"/>
  <p:tag name="TEMPFOLDER" val="c:\temp\"/>
</p:tagLst>
</file>

<file path=ppt/tags/tag37.xml><?xml version="1.0" encoding="utf-8"?>
<p:tagLst xmlns:a="http://schemas.openxmlformats.org/drawingml/2006/main" xmlns:r="http://schemas.openxmlformats.org/officeDocument/2006/relationships" xmlns:p="http://schemas.openxmlformats.org/presentationml/2006/main">
  <p:tag name="ORIGINALHEIGHT" val="113.9857"/>
  <p:tag name="ORIGINALWIDTH" val="173.2283"/>
  <p:tag name="OUTPUTDPI" val="1200"/>
  <p:tag name="LATEXADDIN" val="\documentclass{article}\pagestyle{empty}&#10;\usepackage{amssymb}&#10;\usepackage{amsmath}&#10;\usepackage{color}&#10;&#10;\begin{document}&#10;\Large&#10;$pq$&#10;\end{document}"/>
  <p:tag name="IGUANATEXSIZE" val="20"/>
  <p:tag name="IGUANATEXCURSOR" val="122"/>
  <p:tag name="TRANSPARENCY" val="False"/>
  <p:tag name="FILENAME" val=""/>
  <p:tag name="INPUTTYPE" val="0"/>
  <p:tag name="LATEXENGINEID" val="0"/>
  <p:tag name="TEMPFOLDER" val="c:\temp\"/>
</p:tagLst>
</file>

<file path=ppt/tags/tag38.xml><?xml version="1.0" encoding="utf-8"?>
<p:tagLst xmlns:a="http://schemas.openxmlformats.org/drawingml/2006/main" xmlns:r="http://schemas.openxmlformats.org/officeDocument/2006/relationships" xmlns:p="http://schemas.openxmlformats.org/presentationml/2006/main">
  <p:tag name="ORIGINALHEIGHT" val="113.9857"/>
  <p:tag name="ORIGINALWIDTH" val="292.4635"/>
  <p:tag name="OUTPUTDPI" val="1200"/>
  <p:tag name="LATEXADDIN" val="\documentclass{article}\pagestyle{empty}&#10;\usepackage{amssymb}&#10;\usepackage{amsmath}&#10;\usepackage{color}&#10;&#10;\begin{document}&#10;\Large&#10;$p\neg q$&#10;\end{document}"/>
  <p:tag name="IGUANATEXSIZE" val="20"/>
  <p:tag name="IGUANATEXCURSOR" val="134"/>
  <p:tag name="TRANSPARENCY" val="False"/>
  <p:tag name="FILENAME" val=""/>
  <p:tag name="INPUTTYPE" val="0"/>
  <p:tag name="LATEXENGINEID" val="0"/>
  <p:tag name="TEMPFOLDER" val="c:\temp\"/>
</p:tagLst>
</file>

<file path=ppt/tags/tag39.xml><?xml version="1.0" encoding="utf-8"?>
<p:tagLst xmlns:a="http://schemas.openxmlformats.org/drawingml/2006/main" xmlns:r="http://schemas.openxmlformats.org/officeDocument/2006/relationships" xmlns:p="http://schemas.openxmlformats.org/presentationml/2006/main">
  <p:tag name="ORIGINALHEIGHT" val="168.7289"/>
  <p:tag name="ORIGINALWIDTH" val="155.2306"/>
  <p:tag name="OUTPUTDPI" val="1200"/>
  <p:tag name="LATEXADDIN" val="\documentclass{article}\pagestyle{empty}&#10;\usepackage{amssymb}&#10;\usepackage{amsmath}&#10;\usepackage{color}&#10;&#10;\begin{document}&#10;\Large&#10;$S_{\emptyset}$&#10;\end{document}"/>
  <p:tag name="IGUANATEXSIZE" val="20"/>
  <p:tag name="IGUANATEXCURSOR" val="137"/>
  <p:tag name="TRANSPARENCY" val="False"/>
  <p:tag name="FILENAME" val=""/>
  <p:tag name="INPUTTYPE" val="0"/>
  <p:tag name="LATEXENGINEID" val="0"/>
  <p:tag name="TEMPFOLDER" val="c:\temp\"/>
</p:tagLst>
</file>

<file path=ppt/tags/tag4.xml><?xml version="1.0" encoding="utf-8"?>
<p:tagLst xmlns:a="http://schemas.openxmlformats.org/drawingml/2006/main" xmlns:r="http://schemas.openxmlformats.org/officeDocument/2006/relationships" xmlns:p="http://schemas.openxmlformats.org/presentationml/2006/main">
  <p:tag name="ORIGINALHEIGHT" val="123.7346"/>
  <p:tag name="ORIGINALWIDTH" val="494.1882"/>
  <p:tag name="OUTPUTDPI" val="1200"/>
  <p:tag name="LATEXADDIN" val="\documentclass{article}\pagestyle{empty}&#10;\usepackage{amssymb}&#10;\usepackage{amsmath}&#10;\usepackage{color}&#10;&#10;\begin{document}&#10;&#10;$(100, 0, 0)$&#10;&#10;\end{document}"/>
  <p:tag name="IGUANATEXSIZE" val="20"/>
  <p:tag name="IGUANATEXCURSOR" val="120"/>
  <p:tag name="TRANSPARENCY" val="False"/>
  <p:tag name="FILENAME" val=""/>
  <p:tag name="INPUTTYPE" val="0"/>
  <p:tag name="LATEXENGINEID" val="0"/>
  <p:tag name="TEMPFOLDER" val="c:\temp\"/>
</p:tagLst>
</file>

<file path=ppt/tags/tag40.xml><?xml version="1.0" encoding="utf-8"?>
<p:tagLst xmlns:a="http://schemas.openxmlformats.org/drawingml/2006/main" xmlns:r="http://schemas.openxmlformats.org/officeDocument/2006/relationships" xmlns:p="http://schemas.openxmlformats.org/presentationml/2006/main">
  <p:tag name="ORIGINALHEIGHT" val="179.2276"/>
  <p:tag name="ORIGINALWIDTH" val="155.2306"/>
  <p:tag name="OUTPUTDPI" val="1200"/>
  <p:tag name="LATEXADDIN" val="\documentclass{article}\pagestyle{empty}&#10;\usepackage{amssymb}&#10;\usepackage{amsmath}&#10;\usepackage{color}&#10;&#10;\begin{document}&#10;\Large&#10;$S_q$&#10;\end{document}"/>
  <p:tag name="IGUANATEXSIZE" val="20"/>
  <p:tag name="IGUANATEXCURSOR" val="130"/>
  <p:tag name="TRANSPARENCY" val="False"/>
  <p:tag name="FILENAME" val=""/>
  <p:tag name="INPUTTYPE" val="0"/>
  <p:tag name="LATEXENGINEID" val="0"/>
  <p:tag name="TEMPFOLDER" val="c:\temp\"/>
</p:tagLst>
</file>

<file path=ppt/tags/tag41.xml><?xml version="1.0" encoding="utf-8"?>
<p:tagLst xmlns:a="http://schemas.openxmlformats.org/drawingml/2006/main" xmlns:r="http://schemas.openxmlformats.org/officeDocument/2006/relationships" xmlns:p="http://schemas.openxmlformats.org/presentationml/2006/main">
  <p:tag name="ORIGINALHEIGHT" val="179.2276"/>
  <p:tag name="ORIGINALWIDTH" val="160.4799"/>
  <p:tag name="OUTPUTDPI" val="1200"/>
  <p:tag name="LATEXADDIN" val="\documentclass{article}\pagestyle{empty}&#10;\usepackage{amssymb}&#10;\usepackage{amsmath}&#10;\usepackage{color}&#10;&#10;\begin{document}&#10;\Large&#10;$S_p$&#10;\end{document}"/>
  <p:tag name="IGUANATEXSIZE" val="20"/>
  <p:tag name="IGUANATEXCURSOR" val="131"/>
  <p:tag name="TRANSPARENCY" val="False"/>
  <p:tag name="FILENAME" val=""/>
  <p:tag name="INPUTTYPE" val="0"/>
  <p:tag name="LATEXENGINEID" val="0"/>
  <p:tag name="TEMPFOLDER" val="c:\temp\"/>
</p:tagLst>
</file>

<file path=ppt/tags/tag42.xml><?xml version="1.0" encoding="utf-8"?>
<p:tagLst xmlns:a="http://schemas.openxmlformats.org/drawingml/2006/main" xmlns:r="http://schemas.openxmlformats.org/officeDocument/2006/relationships" xmlns:p="http://schemas.openxmlformats.org/presentationml/2006/main">
  <p:tag name="ORIGINALHEIGHT" val="179.2276"/>
  <p:tag name="ORIGINALWIDTH" val="218.2228"/>
  <p:tag name="OUTPUTDPI" val="1200"/>
  <p:tag name="LATEXADDIN" val="\documentclass{article}\pagestyle{empty}&#10;\usepackage{amssymb}&#10;\usepackage{amsmath}&#10;\usepackage{color}&#10;&#10;\begin{document}&#10;\Large&#10;$S_{pq}$&#10;\end{document}"/>
  <p:tag name="IGUANATEXSIZE" val="20"/>
  <p:tag name="IGUANATEXCURSOR" val="134"/>
  <p:tag name="TRANSPARENCY" val="False"/>
  <p:tag name="FILENAME" val=""/>
  <p:tag name="INPUTTYPE" val="0"/>
  <p:tag name="LATEXENGINEID" val="0"/>
  <p:tag name="TEMPFOLDER" val="c:\temp\"/>
</p:tagLst>
</file>

<file path=ppt/tags/tag43.xml><?xml version="1.0" encoding="utf-8"?>
<p:tagLst xmlns:a="http://schemas.openxmlformats.org/drawingml/2006/main" xmlns:r="http://schemas.openxmlformats.org/officeDocument/2006/relationships" xmlns:p="http://schemas.openxmlformats.org/presentationml/2006/main">
  <p:tag name="ORIGINALHEIGHT" val="152.9809"/>
  <p:tag name="ORIGINALWIDTH" val="72.74094"/>
  <p:tag name="OUTPUTDPI" val="1200"/>
  <p:tag name="LATEXADDIN" val="\documentclass{article}\pagestyle{empty}&#10;\usepackage{amssymb}&#10;\usepackage{amsmath}&#10;\usepackage{color}&#10;&#10;\begin{document}&#10;\Large&#10;$\emptyset$&#10;\end{document}"/>
  <p:tag name="IGUANATEXSIZE" val="20"/>
  <p:tag name="IGUANATEXCURSOR" val="137"/>
  <p:tag name="TRANSPARENCY" val="False"/>
  <p:tag name="FILENAME" val=""/>
  <p:tag name="INPUTTYPE" val="0"/>
  <p:tag name="LATEXENGINEID" val="0"/>
  <p:tag name="TEMPFOLDER" val="c:\temp\"/>
</p:tagLst>
</file>

<file path=ppt/tags/tag44.xml><?xml version="1.0" encoding="utf-8"?>
<p:tagLst xmlns:a="http://schemas.openxmlformats.org/drawingml/2006/main" xmlns:r="http://schemas.openxmlformats.org/officeDocument/2006/relationships" xmlns:p="http://schemas.openxmlformats.org/presentationml/2006/main">
  <p:tag name="ORIGINALHEIGHT" val="113.9857"/>
  <p:tag name="ORIGINALWIDTH" val="188.9764"/>
  <p:tag name="OUTPUTDPI" val="1200"/>
  <p:tag name="LATEXADDIN" val="\documentclass{article}\pagestyle{empty}&#10;\usepackage{amssymb}&#10;\usepackage{amsmath}&#10;\usepackage{color}&#10;&#10;\begin{document}&#10;\Large&#10;$\neg q$&#10;\end{document}"/>
  <p:tag name="IGUANATEXSIZE" val="20"/>
  <p:tag name="IGUANATEXCURSOR" val="133"/>
  <p:tag name="TRANSPARENCY" val="False"/>
  <p:tag name="FILENAME" val=""/>
  <p:tag name="INPUTTYPE" val="0"/>
  <p:tag name="LATEXENGINEID" val="0"/>
  <p:tag name="TEMPFOLDER" val="c:\temp\"/>
</p:tagLst>
</file>

<file path=ppt/tags/tag45.xml><?xml version="1.0" encoding="utf-8"?>
<p:tagLst xmlns:a="http://schemas.openxmlformats.org/drawingml/2006/main" xmlns:r="http://schemas.openxmlformats.org/officeDocument/2006/relationships" xmlns:p="http://schemas.openxmlformats.org/presentationml/2006/main">
  <p:tag name="ORIGINALHEIGHT" val="113.9857"/>
  <p:tag name="ORIGINALWIDTH" val="72.74094"/>
  <p:tag name="OUTPUTDPI" val="1200"/>
  <p:tag name="LATEXADDIN" val="\documentclass{article}\pagestyle{empty}&#10;\usepackage{amssymb}&#10;\usepackage{amsmath}&#10;\usepackage{color}&#10;&#10;\begin{document}&#10;\Large&#10;$q$&#10;\end{document}"/>
  <p:tag name="IGUANATEXSIZE" val="20"/>
  <p:tag name="IGUANATEXCURSOR" val="128"/>
  <p:tag name="TRANSPARENCY" val="False"/>
  <p:tag name="FILENAME" val=""/>
  <p:tag name="INPUTTYPE" val="0"/>
  <p:tag name="LATEXENGINEID" val="0"/>
  <p:tag name="TEMPFOLDER" val="c:\temp\"/>
</p:tagLst>
</file>

<file path=ppt/tags/tag46.xml><?xml version="1.0" encoding="utf-8"?>
<p:tagLst xmlns:a="http://schemas.openxmlformats.org/drawingml/2006/main" xmlns:r="http://schemas.openxmlformats.org/officeDocument/2006/relationships" xmlns:p="http://schemas.openxmlformats.org/presentationml/2006/main">
  <p:tag name="ORIGINALHEIGHT" val="113.9857"/>
  <p:tag name="ORIGINALWIDTH" val="195.7255"/>
  <p:tag name="OUTPUTDPI" val="1200"/>
  <p:tag name="LATEXADDIN" val="\documentclass{article}\pagestyle{empty}&#10;\usepackage{amssymb}&#10;\usepackage{amsmath}&#10;\usepackage{color}&#10;&#10;\begin{document}&#10;\Large&#10;$\neg p$&#10;\end{document}"/>
  <p:tag name="IGUANATEXSIZE" val="20"/>
  <p:tag name="IGUANATEXCURSOR" val="133"/>
  <p:tag name="TRANSPARENCY" val="False"/>
  <p:tag name="FILENAME" val=""/>
  <p:tag name="INPUTTYPE" val="0"/>
  <p:tag name="LATEXENGINEID" val="0"/>
  <p:tag name="TEMPFOLDER" val="c:\temp\"/>
</p:tagLst>
</file>

<file path=ppt/tags/tag47.xml><?xml version="1.0" encoding="utf-8"?>
<p:tagLst xmlns:a="http://schemas.openxmlformats.org/drawingml/2006/main" xmlns:r="http://schemas.openxmlformats.org/officeDocument/2006/relationships" xmlns:p="http://schemas.openxmlformats.org/presentationml/2006/main">
  <p:tag name="ORIGINALHEIGHT" val="113.9857"/>
  <p:tag name="ORIGINALWIDTH" val="92.2385"/>
  <p:tag name="OUTPUTDPI" val="1200"/>
  <p:tag name="LATEXADDIN" val="\documentclass{article}\pagestyle{empty}&#10;\usepackage{amssymb}&#10;\usepackage{amsmath}&#10;\usepackage{color}&#10;&#10;\begin{document}&#10;\Large&#10;$p$&#10;\end{document}"/>
  <p:tag name="IGUANATEXSIZE" val="20"/>
  <p:tag name="IGUANATEXCURSOR" val="129"/>
  <p:tag name="TRANSPARENCY" val="False"/>
  <p:tag name="FILENAME" val=""/>
  <p:tag name="INPUTTYPE" val="0"/>
  <p:tag name="LATEXENGINEID" val="0"/>
  <p:tag name="TEMPFOLDER" val="c:\temp\"/>
</p:tagLst>
</file>

<file path=ppt/tags/tag48.xml><?xml version="1.0" encoding="utf-8"?>
<p:tagLst xmlns:a="http://schemas.openxmlformats.org/drawingml/2006/main" xmlns:r="http://schemas.openxmlformats.org/officeDocument/2006/relationships" xmlns:p="http://schemas.openxmlformats.org/presentationml/2006/main">
  <p:tag name="ORIGINALHEIGHT" val="113.9857"/>
  <p:tag name="ORIGINALWIDTH" val="395.9505"/>
  <p:tag name="OUTPUTDPI" val="1200"/>
  <p:tag name="LATEXADDIN" val="\documentclass{article}\pagestyle{empty}&#10;\usepackage{amssymb}&#10;\usepackage{amsmath}&#10;\usepackage{color}&#10;&#10;\begin{document}&#10;\Large&#10;$\neg p \neg q$&#10;\end{document}"/>
  <p:tag name="IGUANATEXSIZE" val="20"/>
  <p:tag name="IGUANATEXCURSOR" val="140"/>
  <p:tag name="TRANSPARENCY" val="False"/>
  <p:tag name="FILENAME" val=""/>
  <p:tag name="INPUTTYPE" val="0"/>
  <p:tag name="LATEXENGINEID" val="0"/>
  <p:tag name="TEMPFOLDER" val="c:\temp\"/>
</p:tagLst>
</file>

<file path=ppt/tags/tag49.xml><?xml version="1.0" encoding="utf-8"?>
<p:tagLst xmlns:a="http://schemas.openxmlformats.org/drawingml/2006/main" xmlns:r="http://schemas.openxmlformats.org/officeDocument/2006/relationships" xmlns:p="http://schemas.openxmlformats.org/presentationml/2006/main">
  <p:tag name="ORIGINALHEIGHT" val="113.9857"/>
  <p:tag name="ORIGINALWIDTH" val="276.7154"/>
  <p:tag name="OUTPUTDPI" val="1200"/>
  <p:tag name="LATEXADDIN" val="\documentclass{article}\pagestyle{empty}&#10;\usepackage{amssymb}&#10;\usepackage{amsmath}&#10;\usepackage{color}&#10;&#10;\begin{document}&#10;\Large&#10;$\neg pq$&#10;\end{document}"/>
  <p:tag name="IGUANATEXSIZE" val="20"/>
  <p:tag name="IGUANATEXCURSOR" val="133"/>
  <p:tag name="TRANSPARENCY" val="False"/>
  <p:tag name="FILENAME" val=""/>
  <p:tag name="INPUTTYPE" val="0"/>
  <p:tag name="LATEXENGINEID" val="0"/>
  <p:tag name="TEMPFOLDER" val="c:\temp\"/>
</p:tagLst>
</file>

<file path=ppt/tags/tag5.xml><?xml version="1.0" encoding="utf-8"?>
<p:tagLst xmlns:a="http://schemas.openxmlformats.org/drawingml/2006/main" xmlns:r="http://schemas.openxmlformats.org/officeDocument/2006/relationships" xmlns:p="http://schemas.openxmlformats.org/presentationml/2006/main">
  <p:tag name="ORIGINALHEIGHT" val="123.7346"/>
  <p:tag name="ORIGINALWIDTH" val="494.1882"/>
  <p:tag name="OUTPUTDPI" val="1200"/>
  <p:tag name="LATEXADDIN" val="\documentclass{article}\pagestyle{empty}&#10;\usepackage{amssymb}&#10;\usepackage{amsmath}&#10;\usepackage{color}&#10;&#10;\begin{document}&#10;&#10;$(0, 100, 0)$&#10;&#10;\end{document}"/>
  <p:tag name="IGUANATEXSIZE" val="20"/>
  <p:tag name="IGUANATEXCURSOR" val="120"/>
  <p:tag name="TRANSPARENCY" val="False"/>
  <p:tag name="FILENAME" val=""/>
  <p:tag name="INPUTTYPE" val="0"/>
  <p:tag name="LATEXENGINEID" val="0"/>
  <p:tag name="TEMPFOLDER" val="c:\temp\"/>
</p:tagLst>
</file>

<file path=ppt/tags/tag50.xml><?xml version="1.0" encoding="utf-8"?>
<p:tagLst xmlns:a="http://schemas.openxmlformats.org/drawingml/2006/main" xmlns:r="http://schemas.openxmlformats.org/officeDocument/2006/relationships" xmlns:p="http://schemas.openxmlformats.org/presentationml/2006/main">
  <p:tag name="ORIGINALHEIGHT" val="1278.59"/>
  <p:tag name="ORIGINALWIDTH" val="1448.819"/>
  <p:tag name="OUTPUTDPI" val="1200"/>
  <p:tag name="LATEXADDIN" val="\documentclass{article}\pagestyle{empty}&#10;\usepackage{amssymb}&#10;\usepackage{amsmath}&#10;\usepackage{color}&#10;&#10;\begin{document}&#10;&#10;\large &#10;&#10;\noindent Lattice of state spaces: &#10;&#10;\noindent $\mathcal{S} = \{S, S', S'' ...\}$&#10;&#10;\bigskip &#10;&#10;\noindent Partially ordered &#10;&#10;\noindent by expressiveness: &#10;&#10;\noindent $S' \succeq S$&#10;&#10;\bigskip &#10;&#10;\noindent $\Omega := S \cup S' \cup ...$&#10;&#10;&#10;&#10;&#10;&#10;&#10; &#10;&#10;&#10;\end{document} "/>
  <p:tag name="IGUANATEXSIZE" val="20"/>
  <p:tag name="IGUANATEXCURSOR" val="364"/>
  <p:tag name="TRANSPARENCY" val="True"/>
  <p:tag name="FILENAME" val=""/>
  <p:tag name="INPUTTYPE" val="0"/>
  <p:tag name="LATEXENGINEID" val="0"/>
  <p:tag name="TEMPFOLDER" val="c:\temp\"/>
</p:tagLst>
</file>

<file path=ppt/tags/tag51.xml><?xml version="1.0" encoding="utf-8"?>
<p:tagLst xmlns:a="http://schemas.openxmlformats.org/drawingml/2006/main" xmlns:r="http://schemas.openxmlformats.org/officeDocument/2006/relationships" xmlns:p="http://schemas.openxmlformats.org/presentationml/2006/main">
  <p:tag name="ORIGINALHEIGHT" val="316.4605"/>
  <p:tag name="ORIGINALWIDTH" val="1541.057"/>
  <p:tag name="OUTPUTDPI" val="1200"/>
  <p:tag name="LATEXADDIN" val="\documentclass{article}\pagestyle{empty}&#10;\usepackage{amssymb}&#10;\usepackage{amsmath}&#10;\usepackage{color}&#10;&#10;\begin{document}&#10;&#10;\large &#10;&#10;&#10;&#10;\noindent Projections: &#10;&#10;\noindent For $S' \succeq S$, $r^{S'}_S: S' \rightarrow S$&#10;&#10;&#10;&#10;&#10;&#10; &#10;&#10;&#10;\end{document} "/>
  <p:tag name="IGUANATEXSIZE" val="20"/>
  <p:tag name="IGUANATEXCURSOR" val="130"/>
  <p:tag name="TRANSPARENCY" val="True"/>
  <p:tag name="FILENAME" val=""/>
  <p:tag name="INPUTTYPE" val="0"/>
  <p:tag name="LATEXENGINEID" val="0"/>
  <p:tag name="TEMPFOLDER" val="c:\temp\"/>
</p:tagLst>
</file>

<file path=ppt/tags/tag52.xml><?xml version="1.0" encoding="utf-8"?>
<p:tagLst xmlns:a="http://schemas.openxmlformats.org/drawingml/2006/main" xmlns:r="http://schemas.openxmlformats.org/officeDocument/2006/relationships" xmlns:p="http://schemas.openxmlformats.org/presentationml/2006/main">
  <p:tag name="ORIGINALHEIGHT" val="1312.336"/>
  <p:tag name="ORIGINALWIDTH" val="1610.799"/>
  <p:tag name="OUTPUTDPI" val="1200"/>
  <p:tag name="LATEXADDIN" val="\documentclass{article}\pagestyle{empty}&#10;\usepackage{amssymb}&#10;\usepackage{amsmath}&#10;\usepackage{color}&#10;&#10;\begin{document}&#10;&#10;\large &#10;&#10;\noindent Beliefs are modelled with &#10;&#10;\noindent type mappings: &#10;&#10;\bigskip &#10;&#10;\noindent For each firm $i$ &#10;&#10;\noindent $t_i: \Omega \rightarrow \bigcup_{S \in \mathcal{S}} \Delta(S)$&#10;&#10;\bigskip&#10;&#10;\noindent (need to satisfy &#10;&#10;\noindent some properties)&#10;&#10;&#10;\end{document} "/>
  <p:tag name="IGUANATEXSIZE" val="20"/>
  <p:tag name="IGUANATEXCURSOR" val="376"/>
  <p:tag name="TRANSPARENCY" val="True"/>
  <p:tag name="FILENAME" val=""/>
  <p:tag name="INPUTTYPE" val="0"/>
  <p:tag name="LATEXENGINEID" val="0"/>
  <p:tag name="TEMPFOLDER" val="c:\temp\"/>
</p:tagLst>
</file>

<file path=ppt/tags/tag53.xml><?xml version="1.0" encoding="utf-8"?>
<p:tagLst xmlns:a="http://schemas.openxmlformats.org/drawingml/2006/main" xmlns:r="http://schemas.openxmlformats.org/officeDocument/2006/relationships" xmlns:p="http://schemas.openxmlformats.org/presentationml/2006/main">
  <p:tag name="ORIGINALHEIGHT" val="113.9857"/>
  <p:tag name="ORIGINALWIDTH" val="173.2283"/>
  <p:tag name="OUTPUTDPI" val="1200"/>
  <p:tag name="LATEXADDIN" val="\documentclass{article}\pagestyle{empty}&#10;\usepackage{amssymb}&#10;\usepackage{amsmath}&#10;\usepackage{color}&#10;&#10;\begin{document}&#10;\Large&#10;$pq$&#10;\end{document}"/>
  <p:tag name="IGUANATEXSIZE" val="20"/>
  <p:tag name="IGUANATEXCURSOR" val="122"/>
  <p:tag name="TRANSPARENCY" val="False"/>
  <p:tag name="FILENAME" val=""/>
  <p:tag name="INPUTTYPE" val="0"/>
  <p:tag name="LATEXENGINEID" val="0"/>
  <p:tag name="TEMPFOLDER" val="c:\temp\"/>
</p:tagLst>
</file>

<file path=ppt/tags/tag54.xml><?xml version="1.0" encoding="utf-8"?>
<p:tagLst xmlns:a="http://schemas.openxmlformats.org/drawingml/2006/main" xmlns:r="http://schemas.openxmlformats.org/officeDocument/2006/relationships" xmlns:p="http://schemas.openxmlformats.org/presentationml/2006/main">
  <p:tag name="ORIGINALHEIGHT" val="113.9857"/>
  <p:tag name="ORIGINALWIDTH" val="292.4635"/>
  <p:tag name="OUTPUTDPI" val="1200"/>
  <p:tag name="LATEXADDIN" val="\documentclass{article}\pagestyle{empty}&#10;\usepackage{amssymb}&#10;\usepackage{amsmath}&#10;\usepackage{color}&#10;&#10;\begin{document}&#10;\Large&#10;$p\neg q$&#10;\end{document}"/>
  <p:tag name="IGUANATEXSIZE" val="20"/>
  <p:tag name="IGUANATEXCURSOR" val="134"/>
  <p:tag name="TRANSPARENCY" val="False"/>
  <p:tag name="FILENAME" val=""/>
  <p:tag name="INPUTTYPE" val="0"/>
  <p:tag name="LATEXENGINEID" val="0"/>
  <p:tag name="TEMPFOLDER" val="c:\temp\"/>
</p:tagLst>
</file>

<file path=ppt/tags/tag55.xml><?xml version="1.0" encoding="utf-8"?>
<p:tagLst xmlns:a="http://schemas.openxmlformats.org/drawingml/2006/main" xmlns:r="http://schemas.openxmlformats.org/officeDocument/2006/relationships" xmlns:p="http://schemas.openxmlformats.org/presentationml/2006/main">
  <p:tag name="ORIGINALHEIGHT" val="168.7289"/>
  <p:tag name="ORIGINALWIDTH" val="155.2306"/>
  <p:tag name="OUTPUTDPI" val="1200"/>
  <p:tag name="LATEXADDIN" val="\documentclass{article}\pagestyle{empty}&#10;\usepackage{amssymb}&#10;\usepackage{amsmath}&#10;\usepackage{color}&#10;&#10;\begin{document}&#10;\Large&#10;$S_{\emptyset}$&#10;\end{document}"/>
  <p:tag name="IGUANATEXSIZE" val="20"/>
  <p:tag name="IGUANATEXCURSOR" val="137"/>
  <p:tag name="TRANSPARENCY" val="False"/>
  <p:tag name="FILENAME" val=""/>
  <p:tag name="INPUTTYPE" val="0"/>
  <p:tag name="LATEXENGINEID" val="0"/>
  <p:tag name="TEMPFOLDER" val="c:\temp\"/>
</p:tagLst>
</file>

<file path=ppt/tags/tag56.xml><?xml version="1.0" encoding="utf-8"?>
<p:tagLst xmlns:a="http://schemas.openxmlformats.org/drawingml/2006/main" xmlns:r="http://schemas.openxmlformats.org/officeDocument/2006/relationships" xmlns:p="http://schemas.openxmlformats.org/presentationml/2006/main">
  <p:tag name="ORIGINALHEIGHT" val="179.2276"/>
  <p:tag name="ORIGINALWIDTH" val="155.2306"/>
  <p:tag name="OUTPUTDPI" val="1200"/>
  <p:tag name="LATEXADDIN" val="\documentclass{article}\pagestyle{empty}&#10;\usepackage{amssymb}&#10;\usepackage{amsmath}&#10;\usepackage{color}&#10;&#10;\begin{document}&#10;\Large&#10;$S_q$&#10;\end{document}"/>
  <p:tag name="IGUANATEXSIZE" val="20"/>
  <p:tag name="IGUANATEXCURSOR" val="130"/>
  <p:tag name="TRANSPARENCY" val="False"/>
  <p:tag name="FILENAME" val=""/>
  <p:tag name="INPUTTYPE" val="0"/>
  <p:tag name="LATEXENGINEID" val="0"/>
  <p:tag name="TEMPFOLDER" val="c:\temp\"/>
</p:tagLst>
</file>

<file path=ppt/tags/tag57.xml><?xml version="1.0" encoding="utf-8"?>
<p:tagLst xmlns:a="http://schemas.openxmlformats.org/drawingml/2006/main" xmlns:r="http://schemas.openxmlformats.org/officeDocument/2006/relationships" xmlns:p="http://schemas.openxmlformats.org/presentationml/2006/main">
  <p:tag name="ORIGINALHEIGHT" val="179.2276"/>
  <p:tag name="ORIGINALWIDTH" val="160.4799"/>
  <p:tag name="OUTPUTDPI" val="1200"/>
  <p:tag name="LATEXADDIN" val="\documentclass{article}\pagestyle{empty}&#10;\usepackage{amssymb}&#10;\usepackage{amsmath}&#10;\usepackage{color}&#10;&#10;\begin{document}&#10;\Large&#10;$S_p$&#10;\end{document}"/>
  <p:tag name="IGUANATEXSIZE" val="20"/>
  <p:tag name="IGUANATEXCURSOR" val="131"/>
  <p:tag name="TRANSPARENCY" val="False"/>
  <p:tag name="FILENAME" val=""/>
  <p:tag name="INPUTTYPE" val="0"/>
  <p:tag name="LATEXENGINEID" val="0"/>
  <p:tag name="TEMPFOLDER" val="c:\temp\"/>
</p:tagLst>
</file>

<file path=ppt/tags/tag58.xml><?xml version="1.0" encoding="utf-8"?>
<p:tagLst xmlns:a="http://schemas.openxmlformats.org/drawingml/2006/main" xmlns:r="http://schemas.openxmlformats.org/officeDocument/2006/relationships" xmlns:p="http://schemas.openxmlformats.org/presentationml/2006/main">
  <p:tag name="ORIGINALHEIGHT" val="179.2276"/>
  <p:tag name="ORIGINALWIDTH" val="218.2228"/>
  <p:tag name="OUTPUTDPI" val="1200"/>
  <p:tag name="LATEXADDIN" val="\documentclass{article}\pagestyle{empty}&#10;\usepackage{amssymb}&#10;\usepackage{amsmath}&#10;\usepackage{color}&#10;&#10;\begin{document}&#10;\Large&#10;$S_{pq}$&#10;\end{document}"/>
  <p:tag name="IGUANATEXSIZE" val="20"/>
  <p:tag name="IGUANATEXCURSOR" val="134"/>
  <p:tag name="TRANSPARENCY" val="False"/>
  <p:tag name="FILENAME" val=""/>
  <p:tag name="INPUTTYPE" val="0"/>
  <p:tag name="LATEXENGINEID" val="0"/>
  <p:tag name="TEMPFOLDER" val="c:\temp\"/>
</p:tagLst>
</file>

<file path=ppt/tags/tag59.xml><?xml version="1.0" encoding="utf-8"?>
<p:tagLst xmlns:a="http://schemas.openxmlformats.org/drawingml/2006/main" xmlns:r="http://schemas.openxmlformats.org/officeDocument/2006/relationships" xmlns:p="http://schemas.openxmlformats.org/presentationml/2006/main">
  <p:tag name="ORIGINALHEIGHT" val="152.9809"/>
  <p:tag name="ORIGINALWIDTH" val="72.74094"/>
  <p:tag name="OUTPUTDPI" val="1200"/>
  <p:tag name="LATEXADDIN" val="\documentclass{article}\pagestyle{empty}&#10;\usepackage{amssymb}&#10;\usepackage{amsmath}&#10;\usepackage{color}&#10;&#10;\begin{document}&#10;\Large&#10;$\emptyset$&#10;\end{document}"/>
  <p:tag name="IGUANATEXSIZE" val="20"/>
  <p:tag name="IGUANATEXCURSOR" val="137"/>
  <p:tag name="TRANSPARENCY" val="False"/>
  <p:tag name="FILENAME" val=""/>
  <p:tag name="INPUTTYPE" val="0"/>
  <p:tag name="LATEXENGINEID" val="0"/>
  <p:tag name="TEMPFOLDER" val="c:\temp\"/>
</p:tagLst>
</file>

<file path=ppt/tags/tag6.xml><?xml version="1.0" encoding="utf-8"?>
<p:tagLst xmlns:a="http://schemas.openxmlformats.org/drawingml/2006/main" xmlns:r="http://schemas.openxmlformats.org/officeDocument/2006/relationships" xmlns:p="http://schemas.openxmlformats.org/presentationml/2006/main">
  <p:tag name="ORIGINALHEIGHT" val="123.7346"/>
  <p:tag name="ORIGINALWIDTH" val="431.946"/>
  <p:tag name="OUTPUTDPI" val="1200"/>
  <p:tag name="LATEXADDIN" val="\documentclass{article}\pagestyle{empty}&#10;\usepackage{amssymb}&#10;\usepackage{amsmath}&#10;\usepackage{color}&#10;&#10;\begin{document}&#10;&#10;$(0, 0, 40)$&#10;&#10;\end{document}"/>
  <p:tag name="IGUANATEXSIZE" val="20"/>
  <p:tag name="IGUANATEXCURSOR" val="120"/>
  <p:tag name="TRANSPARENCY" val="False"/>
  <p:tag name="FILENAME" val=""/>
  <p:tag name="INPUTTYPE" val="0"/>
  <p:tag name="LATEXENGINEID" val="0"/>
  <p:tag name="TEMPFOLDER" val="c:\temp\"/>
</p:tagLst>
</file>

<file path=ppt/tags/tag60.xml><?xml version="1.0" encoding="utf-8"?>
<p:tagLst xmlns:a="http://schemas.openxmlformats.org/drawingml/2006/main" xmlns:r="http://schemas.openxmlformats.org/officeDocument/2006/relationships" xmlns:p="http://schemas.openxmlformats.org/presentationml/2006/main">
  <p:tag name="ORIGINALHEIGHT" val="113.9857"/>
  <p:tag name="ORIGINALWIDTH" val="188.9764"/>
  <p:tag name="OUTPUTDPI" val="1200"/>
  <p:tag name="LATEXADDIN" val="\documentclass{article}\pagestyle{empty}&#10;\usepackage{amssymb}&#10;\usepackage{amsmath}&#10;\usepackage{color}&#10;&#10;\begin{document}&#10;\Large&#10;$\neg q$&#10;\end{document}"/>
  <p:tag name="IGUANATEXSIZE" val="20"/>
  <p:tag name="IGUANATEXCURSOR" val="133"/>
  <p:tag name="TRANSPARENCY" val="False"/>
  <p:tag name="FILENAME" val=""/>
  <p:tag name="INPUTTYPE" val="0"/>
  <p:tag name="LATEXENGINEID" val="0"/>
  <p:tag name="TEMPFOLDER" val="c:\temp\"/>
</p:tagLst>
</file>

<file path=ppt/tags/tag61.xml><?xml version="1.0" encoding="utf-8"?>
<p:tagLst xmlns:a="http://schemas.openxmlformats.org/drawingml/2006/main" xmlns:r="http://schemas.openxmlformats.org/officeDocument/2006/relationships" xmlns:p="http://schemas.openxmlformats.org/presentationml/2006/main">
  <p:tag name="ORIGINALHEIGHT" val="113.9857"/>
  <p:tag name="ORIGINALWIDTH" val="72.74094"/>
  <p:tag name="OUTPUTDPI" val="1200"/>
  <p:tag name="LATEXADDIN" val="\documentclass{article}\pagestyle{empty}&#10;\usepackage{amssymb}&#10;\usepackage{amsmath}&#10;\usepackage{color}&#10;&#10;\begin{document}&#10;\Large&#10;$q$&#10;\end{document}"/>
  <p:tag name="IGUANATEXSIZE" val="20"/>
  <p:tag name="IGUANATEXCURSOR" val="128"/>
  <p:tag name="TRANSPARENCY" val="False"/>
  <p:tag name="FILENAME" val=""/>
  <p:tag name="INPUTTYPE" val="0"/>
  <p:tag name="LATEXENGINEID" val="0"/>
  <p:tag name="TEMPFOLDER" val="c:\temp\"/>
</p:tagLst>
</file>

<file path=ppt/tags/tag62.xml><?xml version="1.0" encoding="utf-8"?>
<p:tagLst xmlns:a="http://schemas.openxmlformats.org/drawingml/2006/main" xmlns:r="http://schemas.openxmlformats.org/officeDocument/2006/relationships" xmlns:p="http://schemas.openxmlformats.org/presentationml/2006/main">
  <p:tag name="ORIGINALHEIGHT" val="113.9857"/>
  <p:tag name="ORIGINALWIDTH" val="195.7255"/>
  <p:tag name="OUTPUTDPI" val="1200"/>
  <p:tag name="LATEXADDIN" val="\documentclass{article}\pagestyle{empty}&#10;\usepackage{amssymb}&#10;\usepackage{amsmath}&#10;\usepackage{color}&#10;&#10;\begin{document}&#10;\Large&#10;$\neg p$&#10;\end{document}"/>
  <p:tag name="IGUANATEXSIZE" val="20"/>
  <p:tag name="IGUANATEXCURSOR" val="133"/>
  <p:tag name="TRANSPARENCY" val="False"/>
  <p:tag name="FILENAME" val=""/>
  <p:tag name="INPUTTYPE" val="0"/>
  <p:tag name="LATEXENGINEID" val="0"/>
  <p:tag name="TEMPFOLDER" val="c:\temp\"/>
</p:tagLst>
</file>

<file path=ppt/tags/tag63.xml><?xml version="1.0" encoding="utf-8"?>
<p:tagLst xmlns:a="http://schemas.openxmlformats.org/drawingml/2006/main" xmlns:r="http://schemas.openxmlformats.org/officeDocument/2006/relationships" xmlns:p="http://schemas.openxmlformats.org/presentationml/2006/main">
  <p:tag name="ORIGINALHEIGHT" val="113.9857"/>
  <p:tag name="ORIGINALWIDTH" val="92.2385"/>
  <p:tag name="OUTPUTDPI" val="1200"/>
  <p:tag name="LATEXADDIN" val="\documentclass{article}\pagestyle{empty}&#10;\usepackage{amssymb}&#10;\usepackage{amsmath}&#10;\usepackage{color}&#10;&#10;\begin{document}&#10;\Large&#10;$p$&#10;\end{document}"/>
  <p:tag name="IGUANATEXSIZE" val="20"/>
  <p:tag name="IGUANATEXCURSOR" val="129"/>
  <p:tag name="TRANSPARENCY" val="False"/>
  <p:tag name="FILENAME" val=""/>
  <p:tag name="INPUTTYPE" val="0"/>
  <p:tag name="LATEXENGINEID" val="0"/>
  <p:tag name="TEMPFOLDER" val="c:\temp\"/>
</p:tagLst>
</file>

<file path=ppt/tags/tag64.xml><?xml version="1.0" encoding="utf-8"?>
<p:tagLst xmlns:a="http://schemas.openxmlformats.org/drawingml/2006/main" xmlns:r="http://schemas.openxmlformats.org/officeDocument/2006/relationships" xmlns:p="http://schemas.openxmlformats.org/presentationml/2006/main">
  <p:tag name="ORIGINALHEIGHT" val="113.9857"/>
  <p:tag name="ORIGINALWIDTH" val="395.9505"/>
  <p:tag name="OUTPUTDPI" val="1200"/>
  <p:tag name="LATEXADDIN" val="\documentclass{article}\pagestyle{empty}&#10;\usepackage{amssymb}&#10;\usepackage{amsmath}&#10;\usepackage{color}&#10;&#10;\begin{document}&#10;\Large&#10;$\neg p \neg q$&#10;\end{document}"/>
  <p:tag name="IGUANATEXSIZE" val="20"/>
  <p:tag name="IGUANATEXCURSOR" val="140"/>
  <p:tag name="TRANSPARENCY" val="False"/>
  <p:tag name="FILENAME" val=""/>
  <p:tag name="INPUTTYPE" val="0"/>
  <p:tag name="LATEXENGINEID" val="0"/>
  <p:tag name="TEMPFOLDER" val="c:\temp\"/>
</p:tagLst>
</file>

<file path=ppt/tags/tag65.xml><?xml version="1.0" encoding="utf-8"?>
<p:tagLst xmlns:a="http://schemas.openxmlformats.org/drawingml/2006/main" xmlns:r="http://schemas.openxmlformats.org/officeDocument/2006/relationships" xmlns:p="http://schemas.openxmlformats.org/presentationml/2006/main">
  <p:tag name="ORIGINALHEIGHT" val="113.9857"/>
  <p:tag name="ORIGINALWIDTH" val="276.7154"/>
  <p:tag name="OUTPUTDPI" val="1200"/>
  <p:tag name="LATEXADDIN" val="\documentclass{article}\pagestyle{empty}&#10;\usepackage{amssymb}&#10;\usepackage{amsmath}&#10;\usepackage{color}&#10;&#10;\begin{document}&#10;\Large&#10;$\neg pq$&#10;\end{document}"/>
  <p:tag name="IGUANATEXSIZE" val="20"/>
  <p:tag name="IGUANATEXCURSOR" val="133"/>
  <p:tag name="TRANSPARENCY" val="False"/>
  <p:tag name="FILENAME" val=""/>
  <p:tag name="INPUTTYPE" val="0"/>
  <p:tag name="LATEXENGINEID" val="0"/>
  <p:tag name="TEMPFOLDER" val="c:\temp\"/>
</p:tagLst>
</file>

<file path=ppt/tags/tag66.xml><?xml version="1.0" encoding="utf-8"?>
<p:tagLst xmlns:a="http://schemas.openxmlformats.org/drawingml/2006/main" xmlns:r="http://schemas.openxmlformats.org/officeDocument/2006/relationships" xmlns:p="http://schemas.openxmlformats.org/presentationml/2006/main">
  <p:tag name="ORIGINALHEIGHT" val="215.2231"/>
  <p:tag name="ORIGINALWIDTH" val="62.24221"/>
  <p:tag name="OUTPUTDPI" val="1200"/>
  <p:tag name="LATEXADDIN" val="\documentclass{article}\pagestyle{empty}&#10;\usepackage{amssymb}&#10;\usepackage{amsmath}&#10;\usepackage{color}&#10;&#10;\begin{document}&#10;\Large&#10;\textcolor{red}{$\frac{1}{2}$}&#10;\end{document}"/>
  <p:tag name="IGUANATEXSIZE" val="20"/>
  <p:tag name="IGUANATEXCURSOR" val="157"/>
  <p:tag name="TRANSPARENCY" val="False"/>
  <p:tag name="FILENAME" val=""/>
  <p:tag name="INPUTTYPE" val="0"/>
  <p:tag name="LATEXENGINEID" val="0"/>
  <p:tag name="TEMPFOLDER" val="c:\temp\"/>
</p:tagLst>
</file>

<file path=ppt/tags/tag67.xml><?xml version="1.0" encoding="utf-8"?>
<p:tagLst xmlns:a="http://schemas.openxmlformats.org/drawingml/2006/main" xmlns:r="http://schemas.openxmlformats.org/officeDocument/2006/relationships" xmlns:p="http://schemas.openxmlformats.org/presentationml/2006/main">
  <p:tag name="ORIGINALHEIGHT" val="215.2231"/>
  <p:tag name="ORIGINALWIDTH" val="62.24221"/>
  <p:tag name="OUTPUTDPI" val="1200"/>
  <p:tag name="LATEXADDIN" val="\documentclass{article}\pagestyle{empty}&#10;\usepackage{amssymb}&#10;\usepackage{amsmath}&#10;\usepackage{color}&#10;&#10;\begin{document}&#10;\Large&#10;\textcolor{red}{$\frac{1}{2}$}&#10;\end{document}"/>
  <p:tag name="IGUANATEXSIZE" val="20"/>
  <p:tag name="IGUANATEXCURSOR" val="157"/>
  <p:tag name="TRANSPARENCY" val="False"/>
  <p:tag name="FILENAME" val=""/>
  <p:tag name="INPUTTYPE" val="0"/>
  <p:tag name="LATEXENGINEID" val="0"/>
  <p:tag name="TEMPFOLDER" val="c:\temp\"/>
</p:tagLst>
</file>

<file path=ppt/tags/tag68.xml><?xml version="1.0" encoding="utf-8"?>
<p:tagLst xmlns:a="http://schemas.openxmlformats.org/drawingml/2006/main" xmlns:r="http://schemas.openxmlformats.org/officeDocument/2006/relationships" xmlns:p="http://schemas.openxmlformats.org/presentationml/2006/main">
  <p:tag name="ORIGINALHEIGHT" val="2329.959"/>
  <p:tag name="ORIGINALWIDTH" val="4287.964"/>
  <p:tag name="OUTPUTDPI" val="1200"/>
  <p:tag name="LATEXADDIN" val="\documentclass{article}\pagestyle{empty}&#10;\usepackage{amssymb}&#10;\usepackage{amsmath}&#10;\usepackage{color}&#10;&#10;\begin{document}&#10;&#10;\large &#10;&#10;\noindent \textbf{Definition} A finite cooperative game with incomplete information and unawareness \\ $\left\langle N, v, \langle \mathcal{S}, \succeq\rangle, \left(r_{S'}^{S} \right)_{S' \preceq S}, t_1, ..., t_n\right\rangle$ consists of \begin{itemize}&#10;&#10;\item a finite set of agents $N$,&#10;&#10;\item a finite unawareness structure $ \left\langle \mathcal{S}, \left(r_{S'}^{S} \right)_{S' \preceq S}, t_1, ..., t_n \right\rangle$, where $\mathcal{S}$ lattice of finite state spaces with projections $r^{S'}_{S} : S' \longrightarrow S$ for any $S' \succeq S$, $S, S' \in \mathcal{S}$, $\Omega = \bigcup_{S \in \mathcal{S}} S$, and for each agent $i \in N$, $t_i: \Omega \longrightarrow \bigcup_{S \in \mathcal{S}} \Delta(S)$ is a type mapping satisfying properties outlined in the paper.&#10;&#10;\item a state-contingent characteristic function $v: \textcolor{red}{\Omega} \times \mathcal{G} \longrightarrow \mathbb{R}_+$ with $\mathcal{G} = \{G \subseteq N \mid G \neq \emptyset\}$.&#10;&#10;\end{itemize}&#10;&#10;&#10;\end{document} "/>
  <p:tag name="IGUANATEXSIZE" val="20"/>
  <p:tag name="IGUANATEXCURSOR" val="993"/>
  <p:tag name="TRANSPARENCY" val="True"/>
  <p:tag name="FILENAME" val=""/>
  <p:tag name="INPUTTYPE" val="0"/>
  <p:tag name="LATEXENGINEID" val="0"/>
  <p:tag name="TEMPFOLDER" val="c:\temp\"/>
</p:tagLst>
</file>

<file path=ppt/tags/tag69.xml><?xml version="1.0" encoding="utf-8"?>
<p:tagLst xmlns:a="http://schemas.openxmlformats.org/drawingml/2006/main" xmlns:r="http://schemas.openxmlformats.org/officeDocument/2006/relationships" xmlns:p="http://schemas.openxmlformats.org/presentationml/2006/main">
  <p:tag name="ORIGINALHEIGHT" val="483.6895"/>
  <p:tag name="ORIGINALWIDTH" val="3820.772"/>
  <p:tag name="OUTPUTDPI" val="1200"/>
  <p:tag name="LATEXADDIN" val="\documentclass{article}\pagestyle{empty}&#10;\usepackage{amssymb}&#10;\usepackage{amsmath}&#10;\usepackage{color}&#10;&#10;\begin{document}&#10;&#10;\large &#10;&#10;\noindent Consider state-dependent distributions of value $\pi: \Omega \rightarrow \mathbb{R}^{N}_+$ &#10;&#10;\bigskip &#10;&#10;\noindent $\pi(\omega) = (\pi_1(\omega), ..., \pi_i(\omega))$&#10;&#10;&#10;&#10;&#10;&#10;\end{document} "/>
  <p:tag name="IGUANATEXSIZE" val="20"/>
  <p:tag name="IGUANATEXCURSOR" val="307"/>
  <p:tag name="TRANSPARENCY" val="True"/>
  <p:tag name="FILENAME" val=""/>
  <p:tag name="INPUTTYPE" val="0"/>
  <p:tag name="LATEXENGINEID" val="0"/>
  <p:tag name="TEMPFOLDER" val="c:\temp\"/>
</p:tagLst>
</file>

<file path=ppt/tags/tag7.xml><?xml version="1.0" encoding="utf-8"?>
<p:tagLst xmlns:a="http://schemas.openxmlformats.org/drawingml/2006/main" xmlns:r="http://schemas.openxmlformats.org/officeDocument/2006/relationships" xmlns:p="http://schemas.openxmlformats.org/presentationml/2006/main">
  <p:tag name="ORIGINALHEIGHT" val="123.7346"/>
  <p:tag name="ORIGINALWIDTH" val="431.946"/>
  <p:tag name="OUTPUTDPI" val="1200"/>
  <p:tag name="LATEXADDIN" val="\documentclass{article}\pagestyle{empty}&#10;\usepackage{amssymb}&#10;\usepackage{amsmath}&#10;\usepackage{color}&#10;&#10;\begin{document}&#10;&#10;$(0, 40, 0)$&#10;&#10;\end{document}"/>
  <p:tag name="IGUANATEXSIZE" val="20"/>
  <p:tag name="IGUANATEXCURSOR" val="120"/>
  <p:tag name="TRANSPARENCY" val="False"/>
  <p:tag name="FILENAME" val=""/>
  <p:tag name="INPUTTYPE" val="0"/>
  <p:tag name="LATEXENGINEID" val="0"/>
  <p:tag name="TEMPFOLDER" val="c:\temp\"/>
</p:tagLst>
</file>

<file path=ppt/tags/tag70.xml><?xml version="1.0" encoding="utf-8"?>
<p:tagLst xmlns:a="http://schemas.openxmlformats.org/drawingml/2006/main" xmlns:r="http://schemas.openxmlformats.org/officeDocument/2006/relationships" xmlns:p="http://schemas.openxmlformats.org/presentationml/2006/main">
  <p:tag name="ORIGINALHEIGHT" val="134.2332"/>
  <p:tag name="ORIGINALWIDTH" val="4195.726"/>
  <p:tag name="OUTPUTDPI" val="1200"/>
  <p:tag name="LATEXADDIN" val="\documentclass{article}\pagestyle{empty}&#10;\usepackage{amssymb}&#10;\usepackage{amsmath}&#10;\usepackage{color}&#10;&#10;\begin{document}&#10;&#10;\large &#10;&#10;\noindent \textcolor{blue}{Which distributions are feasible and consistent with competition?}&#10; &#10;&#10;&#10;&#10;\end{document} "/>
  <p:tag name="IGUANATEXSIZE" val="20"/>
  <p:tag name="IGUANATEXCURSOR" val="226"/>
  <p:tag name="TRANSPARENCY" val="True"/>
  <p:tag name="FILENAME" val=""/>
  <p:tag name="INPUTTYPE" val="0"/>
  <p:tag name="LATEXENGINEID" val="0"/>
  <p:tag name="TEMPFOLDER" val="c:\temp\"/>
</p:tagLst>
</file>

<file path=ppt/tags/tag71.xml><?xml version="1.0" encoding="utf-8"?>
<p:tagLst xmlns:a="http://schemas.openxmlformats.org/drawingml/2006/main" xmlns:r="http://schemas.openxmlformats.org/officeDocument/2006/relationships" xmlns:p="http://schemas.openxmlformats.org/presentationml/2006/main">
  <p:tag name="ORIGINALHEIGHT" val="902.1373"/>
  <p:tag name="ORIGINALWIDTH" val="4301.462"/>
  <p:tag name="OUTPUTDPI" val="1200"/>
  <p:tag name="LATEXADDIN" val="\documentclass{article}\pagestyle{empty}&#10;\usepackage{amssymb}&#10;\usepackage{amsmath}&#10;\usepackage{color}&#10;&#10;\begin{document}&#10;&#10;\large &#10;&#10;&#10;\noindent \textbf{Definition (Feasibility) } A distribution of value $\pi$ is \emph{feasible for group $G$} if $$\sum_{i \in G} \pi_i(\omega) \leq v(\omega, G) \mbox{ for all } \omega \in \Omega.$$ A distribution of value is \emph{feasible} if it is feasible for $N$.&#10;&#10;&#10;&#10;&#10;\end{document} "/>
  <p:tag name="IGUANATEXSIZE" val="20"/>
  <p:tag name="IGUANATEXCURSOR" val="325"/>
  <p:tag name="TRANSPARENCY" val="True"/>
  <p:tag name="FILENAME" val=""/>
  <p:tag name="INPUTTYPE" val="0"/>
  <p:tag name="LATEXENGINEID" val="0"/>
  <p:tag name="TEMPFOLDER" val="c:\temp\"/>
</p:tagLst>
</file>

<file path=ppt/tags/tag72.xml><?xml version="1.0" encoding="utf-8"?>
<p:tagLst xmlns:a="http://schemas.openxmlformats.org/drawingml/2006/main" xmlns:r="http://schemas.openxmlformats.org/officeDocument/2006/relationships" xmlns:p="http://schemas.openxmlformats.org/presentationml/2006/main">
  <p:tag name="ORIGINALHEIGHT" val="364.4544"/>
  <p:tag name="ORIGINALWIDTH" val="2637.42"/>
  <p:tag name="OUTPUTDPI" val="1200"/>
  <p:tag name="LATEXADDIN" val="\documentclass{article}\pagestyle{empty}&#10;\usepackage{amssymb}&#10;\usepackage{amsmath}&#10;\usepackage{color}&#10;&#10;\begin{document}&#10;&#10;\large &#10;&#10;\noindent \begin{align*}&#10;\mathbb{E}\left[\pi_i \mid t_i(\omega) \right] &amp;:= \sum_{\omega' \in S_{t_i(\omega)}} \pi_i(\omega') \cdot t_i(\omega)(\{\omega'\})&#10;\end{align*}&#10;&#10;&#10;&#10;\end{document} "/>
  <p:tag name="IGUANATEXSIZE" val="20"/>
  <p:tag name="IGUANATEXCURSOR" val="286"/>
  <p:tag name="TRANSPARENCY" val="True"/>
  <p:tag name="FILENAME" val=""/>
  <p:tag name="INPUTTYPE" val="0"/>
  <p:tag name="LATEXENGINEID" val="0"/>
  <p:tag name="TEMPFOLDER" val="c:\temp\"/>
</p:tagLst>
</file>

<file path=ppt/tags/tag73.xml><?xml version="1.0" encoding="utf-8"?>
<p:tagLst xmlns:a="http://schemas.openxmlformats.org/drawingml/2006/main" xmlns:r="http://schemas.openxmlformats.org/officeDocument/2006/relationships" xmlns:p="http://schemas.openxmlformats.org/presentationml/2006/main">
  <p:tag name="ORIGINALHEIGHT" val="620.9224"/>
  <p:tag name="ORIGINALWIDTH" val="4289.464"/>
  <p:tag name="OUTPUTDPI" val="1200"/>
  <p:tag name="LATEXADDIN" val="\documentclass{article}\pagestyle{empty}&#10;\usepackage{amssymb}&#10;\usepackage{amsmath}&#10;\usepackage{color}&#10;&#10;\begin{document}&#10;&#10;\large &#10;&#10;\noindent For any two distributions of value, $\pi$ and $\pi'$, the set of states in which \emph{$\pi'$ dominates $\pi$ for agent $i$} in expectation:&#10;$$\left\{\omega \in \Omega : \mathbb{E}[\pi'_i \mid t_i(\omega)] &gt; \mathbb{E}[\pi_i \mid t_i(\omega)]\right\}.$$&#10;&#10;&#10;\end{document} "/>
  <p:tag name="IGUANATEXSIZE" val="20"/>
  <p:tag name="IGUANATEXCURSOR" val="273"/>
  <p:tag name="TRANSPARENCY" val="True"/>
  <p:tag name="FILENAME" val=""/>
  <p:tag name="INPUTTYPE" val="0"/>
  <p:tag name="LATEXENGINEID" val="0"/>
  <p:tag name="TEMPFOLDER" val="c:\temp\"/>
</p:tagLst>
</file>

<file path=ppt/tags/tag74.xml><?xml version="1.0" encoding="utf-8"?>
<p:tagLst xmlns:a="http://schemas.openxmlformats.org/drawingml/2006/main" xmlns:r="http://schemas.openxmlformats.org/officeDocument/2006/relationships" xmlns:p="http://schemas.openxmlformats.org/presentationml/2006/main">
  <p:tag name="ORIGINALHEIGHT" val="614.9232"/>
  <p:tag name="ORIGINALWIDTH" val="3769.029"/>
  <p:tag name="OUTPUTDPI" val="1200"/>
  <p:tag name="LATEXADDIN" val="\documentclass{article}\pagestyle{empty}&#10;\usepackage{amssymb}&#10;\usepackage{amsmath}&#10;\usepackage{color}&#10;&#10;\begin{document}&#10;&#10;\large &#10;&#10;\noindent The set of states in which \emph{$\pi'$ dominates $\pi$ for group $G \in \mathcal{G}$}:&#10;\begin{align*}&#10;\bigcap_{i \in G} \left\{\omega \in S : \mathbb{E}[\pi'_i \mid t_i(\omega)] &gt; \mathbb{E}[\pi_i \mid t_i(\omega)]\right\}.&#10;\end{align*}&#10;&#10;&#10;\end{document} "/>
  <p:tag name="IGUANATEXSIZE" val="20"/>
  <p:tag name="IGUANATEXCURSOR" val="226"/>
  <p:tag name="TRANSPARENCY" val="True"/>
  <p:tag name="FILENAME" val=""/>
  <p:tag name="INPUTTYPE" val="0"/>
  <p:tag name="LATEXENGINEID" val="0"/>
  <p:tag name="TEMPFOLDER" val="c:\temp\"/>
</p:tagLst>
</file>

<file path=ppt/tags/tag75.xml><?xml version="1.0" encoding="utf-8"?>
<p:tagLst xmlns:a="http://schemas.openxmlformats.org/drawingml/2006/main" xmlns:r="http://schemas.openxmlformats.org/officeDocument/2006/relationships" xmlns:p="http://schemas.openxmlformats.org/presentationml/2006/main">
  <p:tag name="ORIGINALHEIGHT" val="665.1669"/>
  <p:tag name="ORIGINALWIDTH" val="4290.964"/>
  <p:tag name="OUTPUTDPI" val="1200"/>
  <p:tag name="LATEXADDIN" val="\documentclass{article}\pagestyle{empty}&#10;\usepackage{amssymb}&#10;\usepackage{amsmath}&#10;\usepackage{color}&#10;&#10;\begin{document}&#10;&#10;\large &#10;&#10;\noindent \textbf{Definition (Blocking Group) } A group of agents $G \in \mathcal{G}$ blocks a feasible distribution $\pi$ at state $\omega \in \Omega$ if there exists another distribution $\pi'$ that is feasible for group $G$ and it is \textcolor{red}{common belief} among agents in $G$ that $\pi'$ dominates $\pi$ for group $G$.&#10;&#10;&#10;\end{document} "/>
  <p:tag name="IGUANATEXSIZE" val="20"/>
  <p:tag name="IGUANATEXCURSOR" val="280"/>
  <p:tag name="TRANSPARENCY" val="True"/>
  <p:tag name="FILENAME" val=""/>
  <p:tag name="INPUTTYPE" val="0"/>
  <p:tag name="LATEXENGINEID" val="0"/>
  <p:tag name="TEMPFOLDER" val="c:\temp\"/>
</p:tagLst>
</file>

<file path=ppt/tags/tag76.xml><?xml version="1.0" encoding="utf-8"?>
<p:tagLst xmlns:a="http://schemas.openxmlformats.org/drawingml/2006/main" xmlns:r="http://schemas.openxmlformats.org/officeDocument/2006/relationships" xmlns:p="http://schemas.openxmlformats.org/presentationml/2006/main">
  <p:tag name="ORIGINALHEIGHT" val="2041.995"/>
  <p:tag name="ORIGINALWIDTH" val="3671.541"/>
  <p:tag name="OUTPUTDPI" val="1200"/>
  <p:tag name="LATEXADDIN" val="\documentclass{article}\pagestyle{empty}&#10;\usepackage{amssymb}&#10;\usepackage{amsmath}&#10;\usepackage{color}&#10;&#10;\begin{document}&#10;&#10;\large &#10;\noindent Belief of the subset of states $E$: &#10;&#10;$$B_i^1(E) = \{\omega \in \Omega : t_i(\omega)(E) = 1\}$$&#10;&#10;\noindent Mutual Belief among group G of the subset of states $E$: &#10;&#10;$$B^1_G(E) = \bigcap_{i \in G} B^1_i(E)$$&#10;&#10;\noindent Common Belief among group G of the subset of states $E$:&#10;&#10;$$CB^1_G(E) = \bigcap_{n}^{\infty}(B_G^1)^n(E)$$&#10;\end{document} "/>
  <p:tag name="IGUANATEXSIZE" val="20"/>
  <p:tag name="IGUANATEXCURSOR" val="386"/>
  <p:tag name="TRANSPARENCY" val="True"/>
  <p:tag name="FILENAME" val=""/>
  <p:tag name="INPUTTYPE" val="0"/>
  <p:tag name="LATEXENGINEID" val="0"/>
  <p:tag name="TEMPFOLDER" val="c:\temp\"/>
</p:tagLst>
</file>

<file path=ppt/tags/tag77.xml><?xml version="1.0" encoding="utf-8"?>
<p:tagLst xmlns:a="http://schemas.openxmlformats.org/drawingml/2006/main" xmlns:r="http://schemas.openxmlformats.org/officeDocument/2006/relationships" xmlns:p="http://schemas.openxmlformats.org/presentationml/2006/main">
  <p:tag name="ORIGINALHEIGHT" val="871.3911"/>
  <p:tag name="ORIGINALWIDTH" val="4289.464"/>
  <p:tag name="OUTPUTDPI" val="1200"/>
  <p:tag name="LATEXADDIN" val="\documentclass{article}\pagestyle{empty}&#10;\usepackage{amssymb}&#10;\usepackage{amsmath}&#10;\usepackage{color}&#10;&#10;\begin{document}&#10;&#10;\large &#10;&#10;\noindent \textbf{Definition (Coarse Core)} The profile of payoff functions $\pi$ is in the coarse core&#10;if and only if&#10;\begin{itemize}&#10;\item[(i)] $\pi$ is feasible for the entire set of agents $N$, and&#10;\item[(ii)] for all $\omega \in \Omega$ no group blocks $\pi$.&#10;\end{itemize}&#10;&#10;&#10;\end{document} "/>
  <p:tag name="IGUANATEXSIZE" val="20"/>
  <p:tag name="IGUANATEXCURSOR" val="248"/>
  <p:tag name="TRANSPARENCY" val="True"/>
  <p:tag name="FILENAME" val=""/>
  <p:tag name="INPUTTYPE" val="0"/>
  <p:tag name="LATEXENGINEID" val="0"/>
  <p:tag name="TEMPFOLDER" val="c:\temp\"/>
</p:tagLst>
</file>

<file path=ppt/tags/tag78.xml><?xml version="1.0" encoding="utf-8"?>
<p:tagLst xmlns:a="http://schemas.openxmlformats.org/drawingml/2006/main" xmlns:r="http://schemas.openxmlformats.org/officeDocument/2006/relationships" xmlns:p="http://schemas.openxmlformats.org/presentationml/2006/main">
  <p:tag name="ORIGINALHEIGHT" val="317.2103"/>
  <p:tag name="ORIGINALWIDTH" val="4287.964"/>
  <p:tag name="OUTPUTDPI" val="1200"/>
  <p:tag name="LATEXADDIN" val="\documentclass{article}\pagestyle{empty}&#10;\usepackage{amssymb}&#10;\usepackage{amsmath}&#10;\usepackage{color}&#10;&#10;\begin{document}&#10;&#10;\large &#10;&#10;\noindent Generalization of Wilson (1978). He introduced the coarse core for exchange economies with asymmetric information. &#10;&#10;\end{document} "/>
  <p:tag name="IGUANATEXSIZE" val="20"/>
  <p:tag name="IGUANATEXCURSOR" val="158"/>
  <p:tag name="TRANSPARENCY" val="True"/>
  <p:tag name="FILENAME" val=""/>
  <p:tag name="INPUTTYPE" val="0"/>
  <p:tag name="LATEXENGINEID" val="0"/>
  <p:tag name="TEMPFOLDER" val="c:\temp\"/>
</p:tagLst>
</file>

<file path=ppt/tags/tag79.xml><?xml version="1.0" encoding="utf-8"?>
<p:tagLst xmlns:a="http://schemas.openxmlformats.org/drawingml/2006/main" xmlns:r="http://schemas.openxmlformats.org/officeDocument/2006/relationships" xmlns:p="http://schemas.openxmlformats.org/presentationml/2006/main">
  <p:tag name="ORIGINALHEIGHT" val="490.4387"/>
  <p:tag name="ORIGINALWIDTH" val="4287.214"/>
  <p:tag name="OUTPUTDPI" val="1200"/>
  <p:tag name="LATEXADDIN" val="\documentclass{article}\pagestyle{empty}&#10;\usepackage{amssymb}&#10;\usepackage{amsmath}&#10;\usepackage{color}&#10;&#10;\begin{document}&#10;&#10;\large &#10;&#10;\noindent Brandenburger and Stuart (1996): An agent's added value places an upper bound on the amount of value that the agent can capture in the core under complete information and full awareness.&#10;&#10;&#10;\end{document} "/>
  <p:tag name="IGUANATEXSIZE" val="20"/>
  <p:tag name="IGUANATEXCURSOR" val="315"/>
  <p:tag name="TRANSPARENCY" val="True"/>
  <p:tag name="FILENAME" val=""/>
  <p:tag name="INPUTTYPE" val="0"/>
  <p:tag name="LATEXENGINEID" val="0"/>
  <p:tag name="TEMPFOLDER" val="c:\temp\"/>
</p:tagLst>
</file>

<file path=ppt/tags/tag8.xml><?xml version="1.0" encoding="utf-8"?>
<p:tagLst xmlns:a="http://schemas.openxmlformats.org/drawingml/2006/main" xmlns:r="http://schemas.openxmlformats.org/officeDocument/2006/relationships" xmlns:p="http://schemas.openxmlformats.org/presentationml/2006/main">
  <p:tag name="ORIGINALHEIGHT" val="123.7346"/>
  <p:tag name="ORIGINALWIDTH" val="431.946"/>
  <p:tag name="OUTPUTDPI" val="1200"/>
  <p:tag name="LATEXADDIN" val="\documentclass{article}\pagestyle{empty}&#10;\usepackage{amssymb}&#10;\usepackage{amsmath}&#10;\usepackage{color}&#10;&#10;\begin{document}&#10;&#10;$(40, 0, 0)$&#10;&#10;\end{document}"/>
  <p:tag name="IGUANATEXSIZE" val="20"/>
  <p:tag name="IGUANATEXCURSOR" val="120"/>
  <p:tag name="TRANSPARENCY" val="False"/>
  <p:tag name="FILENAME" val=""/>
  <p:tag name="INPUTTYPE" val="0"/>
  <p:tag name="LATEXENGINEID" val="0"/>
  <p:tag name="TEMPFOLDER" val="c:\temp\"/>
</p:tagLst>
</file>

<file path=ppt/tags/tag80.xml><?xml version="1.0" encoding="utf-8"?>
<p:tagLst xmlns:a="http://schemas.openxmlformats.org/drawingml/2006/main" xmlns:r="http://schemas.openxmlformats.org/officeDocument/2006/relationships" xmlns:p="http://schemas.openxmlformats.org/presentationml/2006/main">
  <p:tag name="ORIGINALHEIGHT" val="981.6273"/>
  <p:tag name="ORIGINALWIDTH" val="4287.214"/>
  <p:tag name="OUTPUTDPI" val="1200"/>
  <p:tag name="LATEXADDIN" val="\documentclass{article}\pagestyle{empty}&#10;\usepackage{amssymb}&#10;\usepackage{amsmath}&#10;\usepackage{color}&#10;&#10;\begin{document}&#10;&#10;\large &#10;&#10;\noindent The Cirque du Soleil example is a counterexample under unawareness. &#10;&#10;\bigskip &#10;&#10;\noindent \noindent \textbf{Proposition 1 } It is possible under incomplete information or unawareness that an agent captures an expected value higher than her expected added value.&#10;&#10;&#10;&#10;\end{document} "/>
  <p:tag name="IGUANATEXSIZE" val="20"/>
  <p:tag name="IGUANATEXCURSOR" val="263"/>
  <p:tag name="TRANSPARENCY" val="True"/>
  <p:tag name="FILENAME" val=""/>
  <p:tag name="INPUTTYPE" val="0"/>
  <p:tag name="LATEXENGINEID" val="0"/>
  <p:tag name="TEMPFOLDER" val="c:\temp\"/>
</p:tagLst>
</file>

<file path=ppt/tags/tag81.xml><?xml version="1.0" encoding="utf-8"?>
<p:tagLst xmlns:a="http://schemas.openxmlformats.org/drawingml/2006/main" xmlns:r="http://schemas.openxmlformats.org/officeDocument/2006/relationships" xmlns:p="http://schemas.openxmlformats.org/presentationml/2006/main">
  <p:tag name="ORIGINALHEIGHT" val="454.4432"/>
  <p:tag name="ORIGINALWIDTH" val="4289.464"/>
  <p:tag name="OUTPUTDPI" val="1200"/>
  <p:tag name="LATEXADDIN" val="\documentclass{article}\pagestyle{empty}&#10;\usepackage{amssymb}&#10;\usepackage{amsmath}&#10;\usepackage{color}&#10;&#10;\begin{document}&#10;&#10;\large &#10;&#10;\noindent \textbf{Proposition 2} For any agent $i \in N$, in the coarse core it cannot be common belief that everybody expects $i$ to obtain profits strictly above her added value.&#10;&#10;&#10;\end{document} "/>
  <p:tag name="IGUANATEXSIZE" val="20"/>
  <p:tag name="IGUANATEXCURSOR" val="233"/>
  <p:tag name="TRANSPARENCY" val="True"/>
  <p:tag name="FILENAME" val=""/>
  <p:tag name="INPUTTYPE" val="0"/>
  <p:tag name="LATEXENGINEID" val="0"/>
  <p:tag name="TEMPFOLDER" val="c:\temp\"/>
</p:tagLst>
</file>

<file path=ppt/tags/tag82.xml><?xml version="1.0" encoding="utf-8"?>
<p:tagLst xmlns:a="http://schemas.openxmlformats.org/drawingml/2006/main" xmlns:r="http://schemas.openxmlformats.org/officeDocument/2006/relationships" xmlns:p="http://schemas.openxmlformats.org/presentationml/2006/main">
  <p:tag name="ORIGINALHEIGHT" val="491.9385"/>
  <p:tag name="ORIGINALWIDTH" val="4288.714"/>
  <p:tag name="OUTPUTDPI" val="1200"/>
  <p:tag name="LATEXADDIN" val="\documentclass{article}\pagestyle{empty}&#10;\usepackage{amssymb}&#10;\usepackage{amsmath}&#10;\usepackage{color}&#10;&#10;\begin{document}&#10;&#10;\large &#10;&#10;\noindent MacDonald and Ryall (2004): For an agent to capture strict positive value in the core under complete information and full awareness, it is necessary that she has a strict positive added value. &#10;&#10;\end{document} "/>
  <p:tag name="IGUANATEXSIZE" val="20"/>
  <p:tag name="IGUANATEXCURSOR" val="310"/>
  <p:tag name="TRANSPARENCY" val="True"/>
  <p:tag name="FILENAME" val=""/>
  <p:tag name="INPUTTYPE" val="0"/>
  <p:tag name="LATEXENGINEID" val="0"/>
  <p:tag name="TEMPFOLDER" val="c:\temp\"/>
</p:tagLst>
</file>

<file path=ppt/tags/tag83.xml><?xml version="1.0" encoding="utf-8"?>
<p:tagLst xmlns:a="http://schemas.openxmlformats.org/drawingml/2006/main" xmlns:r="http://schemas.openxmlformats.org/officeDocument/2006/relationships" xmlns:p="http://schemas.openxmlformats.org/presentationml/2006/main">
  <p:tag name="ORIGINALHEIGHT" val="983.1271"/>
  <p:tag name="ORIGINALWIDTH" val="4286.464"/>
  <p:tag name="OUTPUTDPI" val="1200"/>
  <p:tag name="LATEXADDIN" val="\documentclass{article}\pagestyle{empty}&#10;\usepackage{amssymb}&#10;\usepackage{amsmath}&#10;\usepackage{color}&#10;&#10;\begin{document}&#10;&#10;\large &#10;&#10;\noindent The Cirque du Soleil example is a counterexample under unawareness. &#10;&#10;\bigskip &#10;&#10;\noindent \noindent \textbf{Proposition 3 } It is possible under incomplete information or unawareness that an agent captures strict positive expected value while having an expected added value of zero.&#10;&#10;\end{document} "/>
  <p:tag name="IGUANATEXSIZE" val="20"/>
  <p:tag name="IGUANATEXCURSOR" val="353"/>
  <p:tag name="TRANSPARENCY" val="True"/>
  <p:tag name="FILENAME" val=""/>
  <p:tag name="INPUTTYPE" val="0"/>
  <p:tag name="LATEXENGINEID" val="0"/>
  <p:tag name="TEMPFOLDER" val="c:\temp\"/>
</p:tagLst>
</file>

<file path=ppt/tags/tag84.xml><?xml version="1.0" encoding="utf-8"?>
<p:tagLst xmlns:a="http://schemas.openxmlformats.org/drawingml/2006/main" xmlns:r="http://schemas.openxmlformats.org/officeDocument/2006/relationships" xmlns:p="http://schemas.openxmlformats.org/presentationml/2006/main">
  <p:tag name="ORIGINALHEIGHT" val="482.1897"/>
  <p:tag name="ORIGINALWIDTH" val="4286.464"/>
  <p:tag name="OUTPUTDPI" val="1200"/>
  <p:tag name="LATEXADDIN" val="\documentclass{article}\pagestyle{empty}&#10;\usepackage{amssymb}&#10;\usepackage{amsmath}&#10;\usepackage{color}&#10;&#10;\begin{document}&#10;&#10;\large &#10;&#10;\noindent \textbf{Proposition 4} For any agent $i \in N$, in the coarse core it cannot be common belief that everybody expects $i$ to have zero added value and to obtain strict positive profits.&#10;\end{document} "/>
  <p:tag name="IGUANATEXSIZE" val="20"/>
  <p:tag name="IGUANATEXCURSOR" val="233"/>
  <p:tag name="TRANSPARENCY" val="True"/>
  <p:tag name="FILENAME" val=""/>
  <p:tag name="INPUTTYPE" val="0"/>
  <p:tag name="LATEXENGINEID" val="0"/>
  <p:tag name="TEMPFOLDER" val="c:\temp\"/>
</p:tagLst>
</file>

<file path=ppt/tags/tag9.xml><?xml version="1.0" encoding="utf-8"?>
<p:tagLst xmlns:a="http://schemas.openxmlformats.org/drawingml/2006/main" xmlns:r="http://schemas.openxmlformats.org/officeDocument/2006/relationships" xmlns:p="http://schemas.openxmlformats.org/presentationml/2006/main">
  <p:tag name="ORIGINALHEIGHT" val="126.7342"/>
  <p:tag name="ORIGINALWIDTH" val="86.23921"/>
  <p:tag name="OUTPUTDPI" val="1200"/>
  <p:tag name="LATEXADDIN" val="\documentclass{article}\pagestyle{empty}&#10;\usepackage{amssymb}&#10;\usepackage{amsmath}&#10;\usepackage{color}&#10;&#10;\begin{document}&#10;\Large&#10;$h$&#10;&#10;\end{document}"/>
  <p:tag name="IGUANATEXSIZE" val="20"/>
  <p:tag name="IGUANATEXCURSOR" val="126"/>
  <p:tag name="TRANSPARENCY" val="False"/>
  <p:tag name="FILENAME" val=""/>
  <p:tag name="INPUTTYPE" val="0"/>
  <p:tag name="LATEXENGINEID" val="0"/>
  <p:tag name="TEMPFOLDER" val="c:\temp\"/>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2318</TotalTime>
  <Words>903</Words>
  <Application>Microsoft Office PowerPoint</Application>
  <PresentationFormat>On-screen Show (4:3)</PresentationFormat>
  <Paragraphs>112</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Value Capture  in the Face of Known and Unknown Unknowns</vt:lpstr>
      <vt:lpstr>Value Based Strategy</vt:lpstr>
      <vt:lpstr>What we (don’t) do in the paper:</vt:lpstr>
      <vt:lpstr>Upfront Clarification: unawareness vz. ambiguity/Knightian uncertainty vz. (probabilistic) uncertainty  </vt:lpstr>
      <vt:lpstr>Illustrative Example: Cirque du Soleil</vt:lpstr>
      <vt:lpstr>PowerPoint Presentation</vt:lpstr>
      <vt:lpstr>What about value-capture? Idea of the Core:</vt:lpstr>
      <vt:lpstr>PowerPoint Presentation</vt:lpstr>
      <vt:lpstr>PowerPoint Presentation</vt:lpstr>
      <vt:lpstr>General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Value Capture in the Face of Known and Unknown Unknowns</dc:title>
  <dc:creator>Burkhard Schipper</dc:creator>
  <cp:lastModifiedBy>Burkhard Schipper</cp:lastModifiedBy>
  <cp:revision>99</cp:revision>
  <dcterms:created xsi:type="dcterms:W3CDTF">2021-06-07T17:43:01Z</dcterms:created>
  <dcterms:modified xsi:type="dcterms:W3CDTF">2021-06-11T07:02:43Z</dcterms:modified>
</cp:coreProperties>
</file>