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81" r:id="rId12"/>
    <p:sldId id="266" r:id="rId13"/>
    <p:sldId id="282" r:id="rId14"/>
    <p:sldId id="267" r:id="rId15"/>
    <p:sldId id="283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84" r:id="rId24"/>
    <p:sldId id="275" r:id="rId25"/>
    <p:sldId id="277" r:id="rId26"/>
    <p:sldId id="278" r:id="rId27"/>
    <p:sldId id="279" r:id="rId28"/>
    <p:sldId id="285" r:id="rId29"/>
    <p:sldId id="286" r:id="rId30"/>
    <p:sldId id="291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8" userDrawn="1">
          <p15:clr>
            <a:srgbClr val="A4A3A4"/>
          </p15:clr>
        </p15:guide>
        <p15:guide id="2" pos="20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B3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1042" y="51"/>
      </p:cViewPr>
      <p:guideLst>
        <p:guide orient="horz" pos="648"/>
        <p:guide pos="20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9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362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26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42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10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4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64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70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9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98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7A2F2-3392-4440-BAF1-B243777BA0B9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9430B-F57E-435B-891C-366B768E7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14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70.xml"/><Relationship Id="rId7" Type="http://schemas.openxmlformats.org/officeDocument/2006/relationships/image" Target="../media/image33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1.xml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0.xml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tags" Target="../tags/tag74.xml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77.xml"/><Relationship Id="rId15" Type="http://schemas.openxmlformats.org/officeDocument/2006/relationships/image" Target="../media/image40.png"/><Relationship Id="rId10" Type="http://schemas.openxmlformats.org/officeDocument/2006/relationships/tags" Target="../tags/tag82.xml"/><Relationship Id="rId19" Type="http://schemas.openxmlformats.org/officeDocument/2006/relationships/image" Target="../media/image44.png"/><Relationship Id="rId4" Type="http://schemas.openxmlformats.org/officeDocument/2006/relationships/tags" Target="../tags/tag76.xml"/><Relationship Id="rId9" Type="http://schemas.openxmlformats.org/officeDocument/2006/relationships/tags" Target="../tags/tag81.xml"/><Relationship Id="rId1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52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51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50.png"/><Relationship Id="rId5" Type="http://schemas.openxmlformats.org/officeDocument/2006/relationships/tags" Target="../tags/tag89.xml"/><Relationship Id="rId15" Type="http://schemas.openxmlformats.org/officeDocument/2006/relationships/image" Target="../media/image54.png"/><Relationship Id="rId10" Type="http://schemas.openxmlformats.org/officeDocument/2006/relationships/image" Target="../media/image49.png"/><Relationship Id="rId4" Type="http://schemas.openxmlformats.org/officeDocument/2006/relationships/tags" Target="../tags/tag88.xml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13" Type="http://schemas.openxmlformats.org/officeDocument/2006/relationships/image" Target="../media/image48.png"/><Relationship Id="rId18" Type="http://schemas.openxmlformats.org/officeDocument/2006/relationships/image" Target="../media/image59.png"/><Relationship Id="rId3" Type="http://schemas.openxmlformats.org/officeDocument/2006/relationships/tags" Target="../tags/tag94.xml"/><Relationship Id="rId21" Type="http://schemas.openxmlformats.org/officeDocument/2006/relationships/image" Target="../media/image62.png"/><Relationship Id="rId7" Type="http://schemas.openxmlformats.org/officeDocument/2006/relationships/tags" Target="../tags/tag98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8.png"/><Relationship Id="rId2" Type="http://schemas.openxmlformats.org/officeDocument/2006/relationships/tags" Target="../tags/tag93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11" Type="http://schemas.openxmlformats.org/officeDocument/2006/relationships/tags" Target="../tags/tag102.xml"/><Relationship Id="rId5" Type="http://schemas.openxmlformats.org/officeDocument/2006/relationships/tags" Target="../tags/tag96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tags" Target="../tags/tag101.xml"/><Relationship Id="rId19" Type="http://schemas.openxmlformats.org/officeDocument/2006/relationships/image" Target="../media/image60.png"/><Relationship Id="rId4" Type="http://schemas.openxmlformats.org/officeDocument/2006/relationships/tags" Target="../tags/tag95.xml"/><Relationship Id="rId9" Type="http://schemas.openxmlformats.org/officeDocument/2006/relationships/tags" Target="../tags/tag100.xml"/><Relationship Id="rId14" Type="http://schemas.openxmlformats.org/officeDocument/2006/relationships/image" Target="../media/image55.png"/><Relationship Id="rId22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10.xml"/><Relationship Id="rId13" Type="http://schemas.openxmlformats.org/officeDocument/2006/relationships/slideLayout" Target="../slideLayouts/slideLayout7.xml"/><Relationship Id="rId18" Type="http://schemas.openxmlformats.org/officeDocument/2006/relationships/image" Target="../media/image58.png"/><Relationship Id="rId3" Type="http://schemas.openxmlformats.org/officeDocument/2006/relationships/tags" Target="../tags/tag105.xml"/><Relationship Id="rId21" Type="http://schemas.openxmlformats.org/officeDocument/2006/relationships/image" Target="../media/image61.png"/><Relationship Id="rId7" Type="http://schemas.openxmlformats.org/officeDocument/2006/relationships/tags" Target="../tags/tag109.xml"/><Relationship Id="rId12" Type="http://schemas.openxmlformats.org/officeDocument/2006/relationships/tags" Target="../tags/tag114.xml"/><Relationship Id="rId17" Type="http://schemas.openxmlformats.org/officeDocument/2006/relationships/image" Target="../media/image57.png"/><Relationship Id="rId25" Type="http://schemas.openxmlformats.org/officeDocument/2006/relationships/image" Target="../media/image65.png"/><Relationship Id="rId2" Type="http://schemas.openxmlformats.org/officeDocument/2006/relationships/tags" Target="../tags/tag104.xml"/><Relationship Id="rId16" Type="http://schemas.openxmlformats.org/officeDocument/2006/relationships/image" Target="../media/image56.png"/><Relationship Id="rId20" Type="http://schemas.openxmlformats.org/officeDocument/2006/relationships/image" Target="../media/image60.png"/><Relationship Id="rId1" Type="http://schemas.openxmlformats.org/officeDocument/2006/relationships/tags" Target="../tags/tag103.xml"/><Relationship Id="rId6" Type="http://schemas.openxmlformats.org/officeDocument/2006/relationships/tags" Target="../tags/tag108.xml"/><Relationship Id="rId11" Type="http://schemas.openxmlformats.org/officeDocument/2006/relationships/tags" Target="../tags/tag113.xml"/><Relationship Id="rId24" Type="http://schemas.openxmlformats.org/officeDocument/2006/relationships/image" Target="../media/image64.png"/><Relationship Id="rId5" Type="http://schemas.openxmlformats.org/officeDocument/2006/relationships/tags" Target="../tags/tag107.xml"/><Relationship Id="rId15" Type="http://schemas.openxmlformats.org/officeDocument/2006/relationships/image" Target="../media/image55.png"/><Relationship Id="rId23" Type="http://schemas.openxmlformats.org/officeDocument/2006/relationships/image" Target="../media/image63.png"/><Relationship Id="rId10" Type="http://schemas.openxmlformats.org/officeDocument/2006/relationships/tags" Target="../tags/tag112.xml"/><Relationship Id="rId19" Type="http://schemas.openxmlformats.org/officeDocument/2006/relationships/image" Target="../media/image59.png"/><Relationship Id="rId4" Type="http://schemas.openxmlformats.org/officeDocument/2006/relationships/tags" Target="../tags/tag106.xml"/><Relationship Id="rId9" Type="http://schemas.openxmlformats.org/officeDocument/2006/relationships/tags" Target="../tags/tag111.xml"/><Relationship Id="rId14" Type="http://schemas.openxmlformats.org/officeDocument/2006/relationships/image" Target="../media/image48.png"/><Relationship Id="rId22" Type="http://schemas.openxmlformats.org/officeDocument/2006/relationships/image" Target="../media/image6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image" Target="../media/image48.png"/><Relationship Id="rId18" Type="http://schemas.openxmlformats.org/officeDocument/2006/relationships/image" Target="../media/image59.png"/><Relationship Id="rId3" Type="http://schemas.openxmlformats.org/officeDocument/2006/relationships/tags" Target="../tags/tag117.xml"/><Relationship Id="rId21" Type="http://schemas.openxmlformats.org/officeDocument/2006/relationships/image" Target="../media/image62.png"/><Relationship Id="rId7" Type="http://schemas.openxmlformats.org/officeDocument/2006/relationships/tags" Target="../tags/tag121.xml"/><Relationship Id="rId12" Type="http://schemas.openxmlformats.org/officeDocument/2006/relationships/slideLayout" Target="../slideLayouts/slideLayout7.xml"/><Relationship Id="rId17" Type="http://schemas.openxmlformats.org/officeDocument/2006/relationships/image" Target="../media/image58.png"/><Relationship Id="rId2" Type="http://schemas.openxmlformats.org/officeDocument/2006/relationships/tags" Target="../tags/tag116.xml"/><Relationship Id="rId16" Type="http://schemas.openxmlformats.org/officeDocument/2006/relationships/image" Target="../media/image57.png"/><Relationship Id="rId20" Type="http://schemas.openxmlformats.org/officeDocument/2006/relationships/image" Target="../media/image61.png"/><Relationship Id="rId1" Type="http://schemas.openxmlformats.org/officeDocument/2006/relationships/tags" Target="../tags/tag115.x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5" Type="http://schemas.openxmlformats.org/officeDocument/2006/relationships/tags" Target="../tags/tag119.xml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10" Type="http://schemas.openxmlformats.org/officeDocument/2006/relationships/tags" Target="../tags/tag124.xml"/><Relationship Id="rId19" Type="http://schemas.openxmlformats.org/officeDocument/2006/relationships/image" Target="../media/image60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image" Target="../media/image65.png"/><Relationship Id="rId22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133.xml"/><Relationship Id="rId13" Type="http://schemas.openxmlformats.org/officeDocument/2006/relationships/image" Target="../media/image51.png"/><Relationship Id="rId3" Type="http://schemas.openxmlformats.org/officeDocument/2006/relationships/tags" Target="../tags/tag128.xml"/><Relationship Id="rId7" Type="http://schemas.openxmlformats.org/officeDocument/2006/relationships/tags" Target="../tags/tag132.xml"/><Relationship Id="rId12" Type="http://schemas.openxmlformats.org/officeDocument/2006/relationships/image" Target="../media/image50.png"/><Relationship Id="rId17" Type="http://schemas.openxmlformats.org/officeDocument/2006/relationships/image" Target="../media/image64.png"/><Relationship Id="rId2" Type="http://schemas.openxmlformats.org/officeDocument/2006/relationships/tags" Target="../tags/tag127.xml"/><Relationship Id="rId16" Type="http://schemas.openxmlformats.org/officeDocument/2006/relationships/image" Target="../media/image54.png"/><Relationship Id="rId1" Type="http://schemas.openxmlformats.org/officeDocument/2006/relationships/tags" Target="../tags/tag126.xml"/><Relationship Id="rId6" Type="http://schemas.openxmlformats.org/officeDocument/2006/relationships/tags" Target="../tags/tag131.xml"/><Relationship Id="rId11" Type="http://schemas.openxmlformats.org/officeDocument/2006/relationships/image" Target="../media/image49.png"/><Relationship Id="rId5" Type="http://schemas.openxmlformats.org/officeDocument/2006/relationships/tags" Target="../tags/tag130.xml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4" Type="http://schemas.openxmlformats.org/officeDocument/2006/relationships/tags" Target="../tags/tag129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5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5.png"/><Relationship Id="rId2" Type="http://schemas.openxmlformats.org/officeDocument/2006/relationships/tags" Target="../tags/tag2.xml"/><Relationship Id="rId16" Type="http://schemas.openxmlformats.org/officeDocument/2006/relationships/image" Target="../media/image4.png"/><Relationship Id="rId20" Type="http://schemas.openxmlformats.org/officeDocument/2006/relationships/image" Target="../media/image8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image" Target="../media/image3.png"/><Relationship Id="rId23" Type="http://schemas.openxmlformats.org/officeDocument/2006/relationships/image" Target="../media/image11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2.png"/><Relationship Id="rId22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24.xml"/><Relationship Id="rId18" Type="http://schemas.openxmlformats.org/officeDocument/2006/relationships/tags" Target="../tags/tag29.xml"/><Relationship Id="rId26" Type="http://schemas.openxmlformats.org/officeDocument/2006/relationships/image" Target="../media/image4.png"/><Relationship Id="rId21" Type="http://schemas.openxmlformats.org/officeDocument/2006/relationships/tags" Target="../tags/tag32.xml"/><Relationship Id="rId34" Type="http://schemas.openxmlformats.org/officeDocument/2006/relationships/image" Target="../media/image15.png"/><Relationship Id="rId7" Type="http://schemas.openxmlformats.org/officeDocument/2006/relationships/tags" Target="../tags/tag18.xml"/><Relationship Id="rId12" Type="http://schemas.openxmlformats.org/officeDocument/2006/relationships/tags" Target="../tags/tag23.xml"/><Relationship Id="rId17" Type="http://schemas.openxmlformats.org/officeDocument/2006/relationships/tags" Target="../tags/tag28.xml"/><Relationship Id="rId25" Type="http://schemas.openxmlformats.org/officeDocument/2006/relationships/image" Target="../media/image3.png"/><Relationship Id="rId33" Type="http://schemas.openxmlformats.org/officeDocument/2006/relationships/image" Target="../media/image14.png"/><Relationship Id="rId38" Type="http://schemas.openxmlformats.org/officeDocument/2006/relationships/image" Target="../media/image18.png"/><Relationship Id="rId2" Type="http://schemas.openxmlformats.org/officeDocument/2006/relationships/tags" Target="../tags/tag13.xml"/><Relationship Id="rId16" Type="http://schemas.openxmlformats.org/officeDocument/2006/relationships/tags" Target="../tags/tag27.xml"/><Relationship Id="rId20" Type="http://schemas.openxmlformats.org/officeDocument/2006/relationships/tags" Target="../tags/tag31.xml"/><Relationship Id="rId29" Type="http://schemas.openxmlformats.org/officeDocument/2006/relationships/image" Target="../media/image7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22.xml"/><Relationship Id="rId24" Type="http://schemas.openxmlformats.org/officeDocument/2006/relationships/image" Target="../media/image2.png"/><Relationship Id="rId32" Type="http://schemas.openxmlformats.org/officeDocument/2006/relationships/image" Target="../media/image13.png"/><Relationship Id="rId37" Type="http://schemas.openxmlformats.org/officeDocument/2006/relationships/image" Target="../media/image17.png"/><Relationship Id="rId5" Type="http://schemas.openxmlformats.org/officeDocument/2006/relationships/tags" Target="../tags/tag16.xml"/><Relationship Id="rId15" Type="http://schemas.openxmlformats.org/officeDocument/2006/relationships/tags" Target="../tags/tag26.xml"/><Relationship Id="rId23" Type="http://schemas.openxmlformats.org/officeDocument/2006/relationships/image" Target="../media/image1.png"/><Relationship Id="rId28" Type="http://schemas.openxmlformats.org/officeDocument/2006/relationships/image" Target="../media/image6.png"/><Relationship Id="rId36" Type="http://schemas.openxmlformats.org/officeDocument/2006/relationships/image" Target="../media/image16.png"/><Relationship Id="rId10" Type="http://schemas.openxmlformats.org/officeDocument/2006/relationships/tags" Target="../tags/tag21.xml"/><Relationship Id="rId19" Type="http://schemas.openxmlformats.org/officeDocument/2006/relationships/tags" Target="../tags/tag30.xml"/><Relationship Id="rId31" Type="http://schemas.openxmlformats.org/officeDocument/2006/relationships/image" Target="../media/image12.png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tags" Target="../tags/tag25.xml"/><Relationship Id="rId22" Type="http://schemas.openxmlformats.org/officeDocument/2006/relationships/slideLayout" Target="../slideLayouts/slideLayout1.xml"/><Relationship Id="rId27" Type="http://schemas.openxmlformats.org/officeDocument/2006/relationships/image" Target="../media/image5.png"/><Relationship Id="rId30" Type="http://schemas.openxmlformats.org/officeDocument/2006/relationships/image" Target="../media/image8.png"/><Relationship Id="rId35" Type="http://schemas.openxmlformats.org/officeDocument/2006/relationships/image" Target="../media/image9.png"/><Relationship Id="rId8" Type="http://schemas.openxmlformats.org/officeDocument/2006/relationships/tags" Target="../tags/tag19.xml"/><Relationship Id="rId3" Type="http://schemas.openxmlformats.org/officeDocument/2006/relationships/tags" Target="../tags/tag1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45.xml"/><Relationship Id="rId18" Type="http://schemas.openxmlformats.org/officeDocument/2006/relationships/tags" Target="../tags/tag50.xml"/><Relationship Id="rId26" Type="http://schemas.openxmlformats.org/officeDocument/2006/relationships/tags" Target="../tags/tag58.xml"/><Relationship Id="rId39" Type="http://schemas.openxmlformats.org/officeDocument/2006/relationships/image" Target="../media/image15.png"/><Relationship Id="rId21" Type="http://schemas.openxmlformats.org/officeDocument/2006/relationships/tags" Target="../tags/tag53.xml"/><Relationship Id="rId34" Type="http://schemas.openxmlformats.org/officeDocument/2006/relationships/image" Target="../media/image7.png"/><Relationship Id="rId42" Type="http://schemas.openxmlformats.org/officeDocument/2006/relationships/image" Target="../media/image17.png"/><Relationship Id="rId47" Type="http://schemas.openxmlformats.org/officeDocument/2006/relationships/image" Target="../media/image22.png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9" Type="http://schemas.openxmlformats.org/officeDocument/2006/relationships/image" Target="../media/image2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24" Type="http://schemas.openxmlformats.org/officeDocument/2006/relationships/tags" Target="../tags/tag56.xml"/><Relationship Id="rId32" Type="http://schemas.openxmlformats.org/officeDocument/2006/relationships/image" Target="../media/image5.png"/><Relationship Id="rId37" Type="http://schemas.openxmlformats.org/officeDocument/2006/relationships/image" Target="../media/image13.png"/><Relationship Id="rId40" Type="http://schemas.openxmlformats.org/officeDocument/2006/relationships/image" Target="../media/image9.png"/><Relationship Id="rId45" Type="http://schemas.openxmlformats.org/officeDocument/2006/relationships/image" Target="../media/image20.png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23" Type="http://schemas.openxmlformats.org/officeDocument/2006/relationships/tags" Target="../tags/tag55.xml"/><Relationship Id="rId28" Type="http://schemas.openxmlformats.org/officeDocument/2006/relationships/image" Target="../media/image1.png"/><Relationship Id="rId36" Type="http://schemas.openxmlformats.org/officeDocument/2006/relationships/image" Target="../media/image12.png"/><Relationship Id="rId10" Type="http://schemas.openxmlformats.org/officeDocument/2006/relationships/tags" Target="../tags/tag42.xml"/><Relationship Id="rId19" Type="http://schemas.openxmlformats.org/officeDocument/2006/relationships/tags" Target="../tags/tag51.xml"/><Relationship Id="rId31" Type="http://schemas.openxmlformats.org/officeDocument/2006/relationships/image" Target="../media/image4.png"/><Relationship Id="rId44" Type="http://schemas.openxmlformats.org/officeDocument/2006/relationships/image" Target="../media/image19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Relationship Id="rId22" Type="http://schemas.openxmlformats.org/officeDocument/2006/relationships/tags" Target="../tags/tag54.xml"/><Relationship Id="rId27" Type="http://schemas.openxmlformats.org/officeDocument/2006/relationships/slideLayout" Target="../slideLayouts/slideLayout1.xml"/><Relationship Id="rId30" Type="http://schemas.openxmlformats.org/officeDocument/2006/relationships/image" Target="../media/image3.png"/><Relationship Id="rId35" Type="http://schemas.openxmlformats.org/officeDocument/2006/relationships/image" Target="../media/image8.png"/><Relationship Id="rId43" Type="http://schemas.openxmlformats.org/officeDocument/2006/relationships/image" Target="../media/image18.png"/><Relationship Id="rId48" Type="http://schemas.openxmlformats.org/officeDocument/2006/relationships/image" Target="../media/image23.png"/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5" Type="http://schemas.openxmlformats.org/officeDocument/2006/relationships/tags" Target="../tags/tag57.xml"/><Relationship Id="rId33" Type="http://schemas.openxmlformats.org/officeDocument/2006/relationships/image" Target="../media/image6.png"/><Relationship Id="rId38" Type="http://schemas.openxmlformats.org/officeDocument/2006/relationships/image" Target="../media/image14.png"/><Relationship Id="rId46" Type="http://schemas.openxmlformats.org/officeDocument/2006/relationships/image" Target="../media/image21.png"/><Relationship Id="rId20" Type="http://schemas.openxmlformats.org/officeDocument/2006/relationships/tags" Target="../tags/tag52.xml"/><Relationship Id="rId41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30371"/>
            <a:ext cx="7772400" cy="2387600"/>
          </a:xfrm>
        </p:spPr>
        <p:txBody>
          <a:bodyPr anchor="ctr">
            <a:normAutofit/>
          </a:bodyPr>
          <a:lstStyle/>
          <a:p>
            <a:r>
              <a:rPr lang="en-US" sz="7200" b="1" dirty="0" smtClean="0">
                <a:solidFill>
                  <a:srgbClr val="0000FF"/>
                </a:solidFill>
              </a:rPr>
              <a:t>Insiders Trading on </a:t>
            </a:r>
            <a:r>
              <a:rPr lang="en-US" sz="7200" b="1" dirty="0" smtClean="0">
                <a:solidFill>
                  <a:srgbClr val="FF0000"/>
                </a:solidFill>
              </a:rPr>
              <a:t>Un</a:t>
            </a:r>
            <a:r>
              <a:rPr lang="en-US" sz="7200" b="1" dirty="0" smtClean="0">
                <a:solidFill>
                  <a:srgbClr val="0000FF"/>
                </a:solidFill>
              </a:rPr>
              <a:t>known</a:t>
            </a:r>
            <a:r>
              <a:rPr lang="en-US" sz="7200" b="1" dirty="0" smtClean="0"/>
              <a:t> </a:t>
            </a:r>
            <a:r>
              <a:rPr lang="en-US" sz="7200" b="1" dirty="0" smtClean="0">
                <a:solidFill>
                  <a:srgbClr val="0000FF"/>
                </a:solidFill>
              </a:rPr>
              <a:t>Unknowns</a:t>
            </a:r>
            <a:endParaRPr lang="en-US" sz="7200" b="1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010" y="3895825"/>
            <a:ext cx="4052234" cy="1655762"/>
          </a:xfrm>
        </p:spPr>
        <p:txBody>
          <a:bodyPr>
            <a:normAutofit/>
          </a:bodyPr>
          <a:lstStyle/>
          <a:p>
            <a:r>
              <a:rPr lang="en-US" dirty="0" smtClean="0"/>
              <a:t>Burkhard C. Schipper</a:t>
            </a:r>
          </a:p>
          <a:p>
            <a:r>
              <a:rPr lang="en-US" dirty="0" smtClean="0"/>
              <a:t>Department of Economics,</a:t>
            </a:r>
          </a:p>
          <a:p>
            <a:r>
              <a:rPr lang="en-US" dirty="0" smtClean="0"/>
              <a:t>University of California, Davis 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4745255" y="3898232"/>
            <a:ext cx="4109987" cy="1807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Hang Zhou</a:t>
            </a:r>
          </a:p>
          <a:p>
            <a:r>
              <a:rPr lang="en-US" dirty="0" smtClean="0"/>
              <a:t>School of Finance,</a:t>
            </a:r>
          </a:p>
          <a:p>
            <a:r>
              <a:rPr lang="en-US" dirty="0" smtClean="0"/>
              <a:t>Shanghai University of Finance and Economics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4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" y="404260"/>
            <a:ext cx="8478353" cy="4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4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" y="404260"/>
            <a:ext cx="8478353" cy="6185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84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6" y="433136"/>
            <a:ext cx="8091981" cy="426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90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25" y="433135"/>
            <a:ext cx="8091981" cy="61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53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21" y="394633"/>
            <a:ext cx="8182971" cy="5848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7871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Results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7151" y="1315486"/>
            <a:ext cx="7886700" cy="4351338"/>
          </a:xfrm>
        </p:spPr>
        <p:txBody>
          <a:bodyPr/>
          <a:lstStyle/>
          <a:p>
            <a:r>
              <a:rPr lang="en-US" dirty="0" smtClean="0"/>
              <a:t>Full characterization of unique Bayes-Nash equilibrium in symmetric linear strategies in closed form</a:t>
            </a:r>
          </a:p>
          <a:p>
            <a:r>
              <a:rPr lang="en-US" dirty="0" smtClean="0"/>
              <a:t>Comparative statics w.r.t. primitives</a:t>
            </a:r>
          </a:p>
          <a:p>
            <a:r>
              <a:rPr lang="en-US" dirty="0" smtClean="0"/>
              <a:t>Comparison across awareness levels</a:t>
            </a:r>
          </a:p>
          <a:p>
            <a:r>
              <a:rPr lang="en-US" dirty="0" smtClean="0"/>
              <a:t>Measures of “market quality” across awareness levels and comparative statics w.r.t. measures of awareness types: market depth, price precision, price volatility, expected trading volume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6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71" y="302276"/>
            <a:ext cx="7952610" cy="12388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74" y="-6493011"/>
            <a:ext cx="8105008" cy="12625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27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23512"/>
            <a:ext cx="7886700" cy="5977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Outline of the Proof</a:t>
            </a:r>
            <a:r>
              <a:rPr lang="en-US" dirty="0"/>
              <a:t> </a:t>
            </a:r>
            <a:r>
              <a:rPr lang="en-US" dirty="0" smtClean="0"/>
              <a:t>of Equilibrium Characterization:</a:t>
            </a:r>
          </a:p>
          <a:p>
            <a:r>
              <a:rPr lang="en-US" dirty="0" smtClean="0"/>
              <a:t>Compute equilibrium among lowest awareness level traders</a:t>
            </a:r>
          </a:p>
          <a:p>
            <a:r>
              <a:rPr lang="en-US" dirty="0" smtClean="0"/>
              <a:t>Linear strategies imply equilibrium price random variable via market clearing</a:t>
            </a:r>
          </a:p>
          <a:p>
            <a:r>
              <a:rPr lang="en-US" dirty="0" smtClean="0"/>
              <a:t>Use </a:t>
            </a:r>
            <a:r>
              <a:rPr lang="en-US" dirty="0" smtClean="0">
                <a:solidFill>
                  <a:srgbClr val="0000FF"/>
                </a:solidFill>
              </a:rPr>
              <a:t>projection theorem for normally distributed random variables</a:t>
            </a:r>
            <a:r>
              <a:rPr lang="en-US" dirty="0" smtClean="0"/>
              <a:t> to get conditional variance and expectations of fundamental (conditional on signal and price)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Expected CARA takes mean-variance form</a:t>
            </a:r>
          </a:p>
          <a:p>
            <a:r>
              <a:rPr lang="en-US" dirty="0" smtClean="0"/>
              <a:t>Derive FOC </a:t>
            </a:r>
          </a:p>
          <a:p>
            <a:r>
              <a:rPr lang="en-US" dirty="0" smtClean="0"/>
              <a:t>Identify coefficients of linear strategies</a:t>
            </a:r>
          </a:p>
          <a:p>
            <a:r>
              <a:rPr lang="en-US" dirty="0" smtClean="0"/>
              <a:t>Repeated at higher awareness levels taking into account equilibrium strategies of lower awareness level traders.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011" y="845011"/>
            <a:ext cx="3923808" cy="28860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5400000">
            <a:off x="2675824" y="1328287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5400000">
            <a:off x="2674219" y="3097733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5400000">
            <a:off x="2662989" y="2210604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5487" y="3816773"/>
            <a:ext cx="222929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Common understanding of noise in signal. Although they misperceive the fundamental and hence the signal, they do not realize this. </a:t>
            </a:r>
            <a:endParaRPr lang="en-US" sz="2000" dirty="0"/>
          </a:p>
        </p:txBody>
      </p:sp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273" y="4247507"/>
            <a:ext cx="321524" cy="61104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 rot="5400000">
            <a:off x="2677532" y="3826603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 rot="16200000" flipH="1">
            <a:off x="-134175" y="4224130"/>
            <a:ext cx="2857497" cy="2062373"/>
          </a:xfrm>
          <a:prstGeom prst="wedgeRectCallout">
            <a:avLst>
              <a:gd name="adj1" fmla="val -20737"/>
              <a:gd name="adj2" fmla="val 73488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 rot="5400000">
            <a:off x="3573660" y="1321663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 rot="5400000">
            <a:off x="3572055" y="3091109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 rot="5400000">
            <a:off x="3560825" y="2203980"/>
            <a:ext cx="731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19" name="Rectangular Callout 18"/>
          <p:cNvSpPr/>
          <p:nvPr/>
        </p:nvSpPr>
        <p:spPr>
          <a:xfrm rot="5400000">
            <a:off x="5488882" y="2616477"/>
            <a:ext cx="1500812" cy="2032553"/>
          </a:xfrm>
          <a:prstGeom prst="wedgeRectCallout">
            <a:avLst>
              <a:gd name="adj1" fmla="val -27807"/>
              <a:gd name="adj2" fmla="val 10824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96948" y="2922104"/>
            <a:ext cx="2007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Types 1 and 2 perceive same variance of the fundamental</a:t>
            </a:r>
            <a:endParaRPr lang="en-US" sz="2000" dirty="0"/>
          </a:p>
        </p:txBody>
      </p:sp>
      <p:sp>
        <p:nvSpPr>
          <p:cNvPr id="21" name="Rectangular Callout 20"/>
          <p:cNvSpPr/>
          <p:nvPr/>
        </p:nvSpPr>
        <p:spPr>
          <a:xfrm rot="5400000">
            <a:off x="5502136" y="154889"/>
            <a:ext cx="1500812" cy="2032553"/>
          </a:xfrm>
          <a:prstGeom prst="wedgeRectCallout">
            <a:avLst>
              <a:gd name="adj1" fmla="val 17889"/>
              <a:gd name="adj2" fmla="val 109223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5410202" y="460516"/>
            <a:ext cx="20077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Types 3 and 4 perceive same variance of the fundamental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7295322" y="379343"/>
            <a:ext cx="184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Upwards sloping demand curve if </a:t>
            </a:r>
            <a:r>
              <a:rPr lang="el-GR" sz="2000" dirty="0" smtClean="0"/>
              <a:t>σ</a:t>
            </a:r>
            <a:r>
              <a:rPr lang="en-US" sz="2000" baseline="-25000" dirty="0" smtClean="0"/>
              <a:t>w</a:t>
            </a:r>
            <a:r>
              <a:rPr lang="en-US" sz="2000" baseline="30000" dirty="0" smtClean="0"/>
              <a:t>2</a:t>
            </a:r>
            <a:r>
              <a:rPr lang="en-US" sz="2000" dirty="0" smtClean="0"/>
              <a:t> sufficiently larger than </a:t>
            </a:r>
            <a:r>
              <a:rPr lang="el-GR" sz="2000" dirty="0" smtClean="0"/>
              <a:t>σ</a:t>
            </a:r>
            <a:r>
              <a:rPr lang="en-US" sz="2000" baseline="-25000" dirty="0" smtClean="0"/>
              <a:t>v</a:t>
            </a:r>
            <a:r>
              <a:rPr lang="en-US" sz="2000" baseline="30000" dirty="0" smtClean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295322" y="2807804"/>
            <a:ext cx="184867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Downwards sloping demand curve; </a:t>
            </a:r>
            <a:r>
              <a:rPr lang="en-US" sz="2000" dirty="0" smtClean="0">
                <a:solidFill>
                  <a:srgbClr val="FF0000"/>
                </a:solidFill>
              </a:rPr>
              <a:t>overreaction to prices</a:t>
            </a:r>
            <a:endParaRPr lang="en-US" sz="2000" baseline="30000" dirty="0" smtClean="0">
              <a:solidFill>
                <a:srgbClr val="FF0000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686" y="5466253"/>
            <a:ext cx="1280000" cy="5607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9780" y="5118141"/>
            <a:ext cx="2223238" cy="1633525"/>
          </a:xfrm>
          <a:prstGeom prst="rect">
            <a:avLst/>
          </a:prstGeom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05878" y="154004"/>
            <a:ext cx="29710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Equilibrium strategies: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1895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2" grpId="0"/>
      <p:bldP spid="13" grpId="0" animBg="1"/>
      <p:bldP spid="15" grpId="0"/>
      <p:bldP spid="16" grpId="0"/>
      <p:bldP spid="17" grpId="0"/>
      <p:bldP spid="19" grpId="0" animBg="1"/>
      <p:bldP spid="20" grpId="0"/>
      <p:bldP spid="21" grpId="0" animBg="1"/>
      <p:bldP spid="22" grpId="0"/>
      <p:bldP spid="23" grpId="0"/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Motivation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7" y="981777"/>
            <a:ext cx="8701237" cy="569815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Trading of insiders have been studied in market microstructure: Insiders have </a:t>
            </a:r>
            <a:r>
              <a:rPr lang="en-US" dirty="0" smtClean="0">
                <a:solidFill>
                  <a:srgbClr val="FF0000"/>
                </a:solidFill>
              </a:rPr>
              <a:t>private information </a:t>
            </a:r>
            <a:r>
              <a:rPr lang="en-US" dirty="0" smtClean="0"/>
              <a:t>(i.e., known unknowns to other traders)</a:t>
            </a:r>
          </a:p>
          <a:p>
            <a:pPr marL="0" indent="0">
              <a:buNone/>
            </a:pPr>
            <a:r>
              <a:rPr lang="en-US" dirty="0" smtClean="0"/>
              <a:t>New in this paper: Insiders have also </a:t>
            </a:r>
            <a:r>
              <a:rPr lang="en-US" dirty="0" smtClean="0">
                <a:solidFill>
                  <a:srgbClr val="FF0000"/>
                </a:solidFill>
              </a:rPr>
              <a:t>private awareness </a:t>
            </a:r>
            <a:r>
              <a:rPr lang="en-US" dirty="0" smtClean="0"/>
              <a:t>(i.e., </a:t>
            </a:r>
            <a:r>
              <a:rPr lang="en-US" dirty="0" smtClean="0">
                <a:solidFill>
                  <a:srgbClr val="FF0000"/>
                </a:solidFill>
              </a:rPr>
              <a:t>un</a:t>
            </a:r>
            <a:r>
              <a:rPr lang="en-US" dirty="0" smtClean="0"/>
              <a:t>known unknowns to other traders)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Intuition: </a:t>
            </a:r>
          </a:p>
          <a:p>
            <a:r>
              <a:rPr lang="en-US" dirty="0" smtClean="0"/>
              <a:t>fundamental values are often sums of random variables (e.g., equity = assets – liabilities; profit = revenue – costs)</a:t>
            </a:r>
          </a:p>
          <a:p>
            <a:r>
              <a:rPr lang="en-US" dirty="0" smtClean="0"/>
              <a:t>Some traders may be unaware of some line item of the balance sheet or profit &amp; loss</a:t>
            </a:r>
          </a:p>
          <a:p>
            <a:r>
              <a:rPr lang="en-US" dirty="0" smtClean="0"/>
              <a:t>They may miss some terms in the sum of random variables making up the fundamental value.</a:t>
            </a:r>
          </a:p>
          <a:p>
            <a:r>
              <a:rPr lang="en-US" dirty="0" smtClean="0"/>
              <a:t>Consequently, they may interpret signals about the fundamental and the information contained in prices differently. </a:t>
            </a:r>
          </a:p>
          <a:p>
            <a:r>
              <a:rPr lang="en-US" dirty="0" smtClean="0"/>
              <a:t>Insiders may not just have better information but also more awareness.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How does it affect information aggregation in markets</a:t>
            </a:r>
            <a:r>
              <a:rPr lang="en-US" dirty="0" smtClean="0"/>
              <a:t>, trading strategies, market depth, price precision, price volatility, trading volume etc.? </a:t>
            </a:r>
          </a:p>
          <a:p>
            <a:pPr marL="0" indent="0">
              <a:buNone/>
            </a:pPr>
            <a:r>
              <a:rPr lang="en-US" dirty="0" smtClean="0"/>
              <a:t>Insiders typically do not have an incentive to disclose private information but </a:t>
            </a:r>
            <a:r>
              <a:rPr lang="en-US" dirty="0" smtClean="0">
                <a:solidFill>
                  <a:srgbClr val="0000FF"/>
                </a:solidFill>
              </a:rPr>
              <a:t>do they have an incentive to raise awareness of others traders?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512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59" y="362337"/>
            <a:ext cx="8636123" cy="559376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75585" y="6044232"/>
            <a:ext cx="51928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More aware traders have an opposite effect on price precision than more informed traders. 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2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Incentives to Raise Awareness</a:t>
            </a:r>
            <a:endParaRPr lang="en-US" dirty="0">
              <a:solidFill>
                <a:srgbClr val="0000FF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8651" y="1742975"/>
            <a:ext cx="4636660" cy="4074326"/>
            <a:chOff x="2731969" y="2532249"/>
            <a:chExt cx="4636660" cy="4074326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3907857" y="3429000"/>
              <a:ext cx="664144" cy="2144027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/>
            <p:cNvCxnSpPr/>
            <p:nvPr/>
          </p:nvCxnSpPr>
          <p:spPr>
            <a:xfrm flipH="1">
              <a:off x="4572001" y="3429000"/>
              <a:ext cx="702643" cy="213440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3441955" y="4648200"/>
              <a:ext cx="2286000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82433" y="3155404"/>
              <a:ext cx="401072" cy="52322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●</a:t>
              </a:r>
              <a:endParaRPr lang="en-US" sz="2800" baseline="-25000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712356" y="3154620"/>
              <a:ext cx="401072" cy="52322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●</a:t>
              </a:r>
              <a:endParaRPr lang="en-US" sz="2800" baseline="-25000" dirty="0"/>
            </a:p>
          </p:txBody>
        </p:sp>
        <p:pic>
          <p:nvPicPr>
            <p:cNvPr id="9" name="Picture 8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9460" y="3024251"/>
              <a:ext cx="245333" cy="262096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4126" y="3024251"/>
              <a:ext cx="254476" cy="25142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4324" y="3687056"/>
              <a:ext cx="486094" cy="21638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0089" y="3681509"/>
              <a:ext cx="495237" cy="216381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45714" y="5065458"/>
              <a:ext cx="254476" cy="251429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4384691" y="5290294"/>
              <a:ext cx="401072" cy="523220"/>
            </a:xfrm>
            <a:prstGeom prst="rect">
              <a:avLst/>
            </a:prstGeom>
            <a:noFill/>
            <a:ln>
              <a:noFill/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en-US" sz="2800" dirty="0" smtClean="0"/>
                <a:t>●</a:t>
              </a:r>
              <a:endParaRPr lang="en-US" sz="2800" baseline="-25000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731969" y="2532249"/>
              <a:ext cx="3686475" cy="18288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pic>
          <p:nvPicPr>
            <p:cNvPr id="16" name="Picture 15"/>
            <p:cNvPicPr>
              <a:picLocks noChangeAspect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57394" y="4238173"/>
              <a:ext cx="1711235" cy="414476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0463" y="6192099"/>
              <a:ext cx="1022474" cy="414476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288758" y="1087653"/>
            <a:ext cx="26356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Simplified model</a:t>
            </a:r>
            <a:endParaRPr lang="en-US" sz="2800" dirty="0"/>
          </a:p>
        </p:txBody>
      </p:sp>
      <p:pic>
        <p:nvPicPr>
          <p:cNvPr id="26" name="Picture 2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486" y="1252731"/>
            <a:ext cx="2134853" cy="171123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0143" y="3967055"/>
            <a:ext cx="2131806" cy="27123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282" y="5957879"/>
            <a:ext cx="1427807" cy="271238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167162" y="4608896"/>
            <a:ext cx="359386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Common signal</a:t>
            </a:r>
          </a:p>
          <a:p>
            <a:r>
              <a:rPr lang="en-US" sz="2800" dirty="0" smtClean="0"/>
              <a:t>Different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4543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7" y="508124"/>
            <a:ext cx="8731433" cy="3044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68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06" y="508124"/>
            <a:ext cx="8752766" cy="6031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86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" y="262863"/>
            <a:ext cx="7983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type A traders disclose awareness and if yes when exactly? </a:t>
            </a:r>
          </a:p>
          <a:p>
            <a:endParaRPr lang="en-US" sz="2400" dirty="0" smtClean="0"/>
          </a:p>
          <a:p>
            <a:r>
              <a:rPr lang="en-US" sz="2400" dirty="0" smtClean="0"/>
              <a:t>Full characterization: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28212" y="1020277"/>
            <a:ext cx="5632656" cy="5515276"/>
            <a:chOff x="1780675" y="673768"/>
            <a:chExt cx="5632656" cy="5515276"/>
          </a:xfrm>
        </p:grpSpPr>
        <p:sp>
          <p:nvSpPr>
            <p:cNvPr id="4" name="Freeform 3"/>
            <p:cNvSpPr/>
            <p:nvPr/>
          </p:nvSpPr>
          <p:spPr>
            <a:xfrm>
              <a:off x="1809549" y="673768"/>
              <a:ext cx="2021306" cy="5486400"/>
            </a:xfrm>
            <a:custGeom>
              <a:avLst/>
              <a:gdLst>
                <a:gd name="connsiteX0" fmla="*/ 211756 w 2021306"/>
                <a:gd name="connsiteY0" fmla="*/ 5486400 h 5486400"/>
                <a:gd name="connsiteX1" fmla="*/ 2021306 w 2021306"/>
                <a:gd name="connsiteY1" fmla="*/ 3753853 h 5486400"/>
                <a:gd name="connsiteX2" fmla="*/ 2002055 w 2021306"/>
                <a:gd name="connsiteY2" fmla="*/ 0 h 5486400"/>
                <a:gd name="connsiteX3" fmla="*/ 0 w 2021306"/>
                <a:gd name="connsiteY3" fmla="*/ 9626 h 5486400"/>
                <a:gd name="connsiteX4" fmla="*/ 19251 w 2021306"/>
                <a:gd name="connsiteY4" fmla="*/ 5486400 h 5486400"/>
                <a:gd name="connsiteX5" fmla="*/ 211756 w 2021306"/>
                <a:gd name="connsiteY5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306" h="5486400">
                  <a:moveTo>
                    <a:pt x="211756" y="5486400"/>
                  </a:moveTo>
                  <a:lnTo>
                    <a:pt x="2021306" y="3753853"/>
                  </a:lnTo>
                  <a:lnTo>
                    <a:pt x="2002055" y="0"/>
                  </a:lnTo>
                  <a:lnTo>
                    <a:pt x="0" y="9626"/>
                  </a:lnTo>
                  <a:lnTo>
                    <a:pt x="19251" y="5486400"/>
                  </a:lnTo>
                  <a:lnTo>
                    <a:pt x="211756" y="548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21229" y="1058779"/>
              <a:ext cx="3522847" cy="5120640"/>
            </a:xfrm>
            <a:custGeom>
              <a:avLst/>
              <a:gdLst>
                <a:gd name="connsiteX0" fmla="*/ 3484346 w 3522847"/>
                <a:gd name="connsiteY0" fmla="*/ 0 h 5120640"/>
                <a:gd name="connsiteX1" fmla="*/ 0 w 3522847"/>
                <a:gd name="connsiteY1" fmla="*/ 3388093 h 5120640"/>
                <a:gd name="connsiteX2" fmla="*/ 0 w 3522847"/>
                <a:gd name="connsiteY2" fmla="*/ 5101389 h 5120640"/>
                <a:gd name="connsiteX3" fmla="*/ 3522847 w 3522847"/>
                <a:gd name="connsiteY3" fmla="*/ 5120640 h 51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2847" h="5120640">
                  <a:moveTo>
                    <a:pt x="3484346" y="0"/>
                  </a:moveTo>
                  <a:lnTo>
                    <a:pt x="0" y="3388093"/>
                  </a:lnTo>
                  <a:lnTo>
                    <a:pt x="0" y="5101389"/>
                  </a:lnTo>
                  <a:lnTo>
                    <a:pt x="3522847" y="512064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5" idx="2"/>
            </p:cNvCxnSpPr>
            <p:nvPr/>
          </p:nvCxnSpPr>
          <p:spPr>
            <a:xfrm>
              <a:off x="3816017" y="702645"/>
              <a:ext cx="5212" cy="5457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379" y="3646905"/>
              <a:ext cx="156952" cy="1935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555" y="892471"/>
              <a:ext cx="111238" cy="13714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2021306" y="1058779"/>
              <a:ext cx="5293894" cy="5111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445" y="3008424"/>
              <a:ext cx="284952" cy="27276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830855" y="4427621"/>
              <a:ext cx="85664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993" y="4325480"/>
              <a:ext cx="1276953" cy="2727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907" y="1186043"/>
              <a:ext cx="1112381" cy="272762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572000" y="683395"/>
              <a:ext cx="0" cy="55056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80675" y="3436218"/>
              <a:ext cx="55922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351" y="2503100"/>
              <a:ext cx="330667" cy="256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4946312"/>
              <a:ext cx="336762" cy="2544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5551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409" y="19249"/>
            <a:ext cx="34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Intuitive Proof a la ECON 1</a:t>
            </a:r>
            <a:endParaRPr lang="en-US" sz="2400" dirty="0"/>
          </a:p>
        </p:txBody>
      </p:sp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4" y="535509"/>
            <a:ext cx="127451" cy="16250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5" y="1020682"/>
            <a:ext cx="1910536" cy="25591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95" y="5739340"/>
            <a:ext cx="280889" cy="25975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572000" y="470097"/>
            <a:ext cx="0" cy="632533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2009" y="6352672"/>
            <a:ext cx="8319981" cy="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0" y="6056587"/>
            <a:ext cx="269752" cy="25975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4456497" y="4783754"/>
            <a:ext cx="189618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4623" y="5871409"/>
            <a:ext cx="3234089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3" y="830579"/>
            <a:ext cx="614984" cy="25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1" y="6501574"/>
            <a:ext cx="121264" cy="1151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97718" y="811328"/>
            <a:ext cx="2849078" cy="5522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56586" y="811328"/>
            <a:ext cx="4284846" cy="551246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70" y="657324"/>
            <a:ext cx="623646" cy="25591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164658" y="811328"/>
            <a:ext cx="7161195" cy="55028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1" y="1510987"/>
            <a:ext cx="1564064" cy="255917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241082" y="790473"/>
            <a:ext cx="5690135" cy="55429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0" y="469853"/>
            <a:ext cx="1555401" cy="255917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8" y="422309"/>
            <a:ext cx="1502196" cy="190659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7748337" y="866272"/>
            <a:ext cx="9627" cy="5496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485373" y="6158565"/>
            <a:ext cx="3280611" cy="112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 rot="5400000">
            <a:off x="3667227" y="5544152"/>
            <a:ext cx="1809547" cy="28875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2000" y="528427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44" y="141572"/>
            <a:ext cx="525892" cy="175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027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4" y="535509"/>
            <a:ext cx="127451" cy="162508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345" y="1020682"/>
            <a:ext cx="1910536" cy="25591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095" y="5739340"/>
            <a:ext cx="280889" cy="25975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572000" y="470097"/>
            <a:ext cx="0" cy="632533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2009" y="6352672"/>
            <a:ext cx="8319981" cy="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140" y="6056587"/>
            <a:ext cx="269752" cy="25975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4456497" y="4783754"/>
            <a:ext cx="189618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4504623" y="5871409"/>
            <a:ext cx="3234089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3" y="830579"/>
            <a:ext cx="614984" cy="25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1" y="6501574"/>
            <a:ext cx="121264" cy="1151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97718" y="811328"/>
            <a:ext cx="2849078" cy="5522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56586" y="811328"/>
            <a:ext cx="4284846" cy="551246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70" y="657324"/>
            <a:ext cx="623646" cy="25591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164658" y="811328"/>
            <a:ext cx="7161195" cy="55028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1" y="1510987"/>
            <a:ext cx="1564064" cy="255917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241082" y="790473"/>
            <a:ext cx="5690135" cy="55429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0" y="469853"/>
            <a:ext cx="1555401" cy="255917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7748337" y="866272"/>
            <a:ext cx="9627" cy="5496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4485373" y="6158565"/>
            <a:ext cx="3280611" cy="112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 rot="5400000">
            <a:off x="3667227" y="5544152"/>
            <a:ext cx="1809547" cy="28875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2000" y="528427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8" y="422309"/>
            <a:ext cx="1502196" cy="19065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44" y="141572"/>
            <a:ext cx="525892" cy="1753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2" y="4418399"/>
            <a:ext cx="2050362" cy="255918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35409" y="19249"/>
            <a:ext cx="34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Intuitive Proof a la ECON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526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48959 -0.0006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479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544" y="535509"/>
            <a:ext cx="127451" cy="1625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092" y="4418399"/>
            <a:ext cx="2050362" cy="255918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610" y="2274246"/>
            <a:ext cx="280889" cy="259756"/>
          </a:xfrm>
          <a:prstGeom prst="rect">
            <a:avLst/>
          </a:prstGeom>
        </p:spPr>
      </p:pic>
      <p:cxnSp>
        <p:nvCxnSpPr>
          <p:cNvPr id="23" name="Straight Arrow Connector 22"/>
          <p:cNvCxnSpPr/>
          <p:nvPr/>
        </p:nvCxnSpPr>
        <p:spPr>
          <a:xfrm flipV="1">
            <a:off x="4572000" y="470097"/>
            <a:ext cx="0" cy="6325337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412009" y="6352672"/>
            <a:ext cx="8319981" cy="913"/>
          </a:xfrm>
          <a:prstGeom prst="straightConnector1">
            <a:avLst/>
          </a:prstGeom>
          <a:ln w="158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6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07" y="1628967"/>
            <a:ext cx="269752" cy="259756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 flipV="1">
            <a:off x="4456497" y="4783754"/>
            <a:ext cx="1896180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76600" y="2444815"/>
            <a:ext cx="1343527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483" y="830579"/>
            <a:ext cx="614984" cy="2559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1071" y="6501574"/>
            <a:ext cx="121264" cy="115163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3397718" y="811328"/>
            <a:ext cx="2849078" cy="55220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356586" y="811328"/>
            <a:ext cx="4284846" cy="551246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5" name="Picture 8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470" y="657324"/>
            <a:ext cx="623646" cy="255917"/>
          </a:xfrm>
          <a:prstGeom prst="rect">
            <a:avLst/>
          </a:prstGeom>
        </p:spPr>
      </p:pic>
      <p:cxnSp>
        <p:nvCxnSpPr>
          <p:cNvPr id="38" name="Straight Connector 37"/>
          <p:cNvCxnSpPr/>
          <p:nvPr/>
        </p:nvCxnSpPr>
        <p:spPr>
          <a:xfrm>
            <a:off x="1164658" y="811328"/>
            <a:ext cx="7161195" cy="5502843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3" name="Picture 82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1" y="1510987"/>
            <a:ext cx="1564064" cy="255917"/>
          </a:xfrm>
          <a:prstGeom prst="rect">
            <a:avLst/>
          </a:prstGeom>
        </p:spPr>
      </p:pic>
      <p:cxnSp>
        <p:nvCxnSpPr>
          <p:cNvPr id="46" name="Straight Connector 45"/>
          <p:cNvCxnSpPr/>
          <p:nvPr/>
        </p:nvCxnSpPr>
        <p:spPr>
          <a:xfrm>
            <a:off x="2241082" y="790473"/>
            <a:ext cx="5690135" cy="554294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4" name="Picture 83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0" y="469853"/>
            <a:ext cx="1555401" cy="255917"/>
          </a:xfrm>
          <a:prstGeom prst="rect">
            <a:avLst/>
          </a:prstGeom>
        </p:spPr>
      </p:pic>
      <p:cxnSp>
        <p:nvCxnSpPr>
          <p:cNvPr id="58" name="Straight Connector 57"/>
          <p:cNvCxnSpPr/>
          <p:nvPr/>
        </p:nvCxnSpPr>
        <p:spPr>
          <a:xfrm>
            <a:off x="3262953" y="866272"/>
            <a:ext cx="9627" cy="549602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276600" y="1771048"/>
            <a:ext cx="1333901" cy="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ight Arrow 80"/>
          <p:cNvSpPr/>
          <p:nvPr/>
        </p:nvSpPr>
        <p:spPr>
          <a:xfrm rot="5400000">
            <a:off x="3667227" y="5544152"/>
            <a:ext cx="1809547" cy="28875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TextBox 81"/>
          <p:cNvSpPr txBox="1"/>
          <p:nvPr/>
        </p:nvSpPr>
        <p:spPr>
          <a:xfrm>
            <a:off x="4572000" y="528427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Right Arrow 33"/>
          <p:cNvSpPr/>
          <p:nvPr/>
        </p:nvSpPr>
        <p:spPr>
          <a:xfrm rot="16200000">
            <a:off x="3277402" y="1631481"/>
            <a:ext cx="2589197" cy="288758"/>
          </a:xfrm>
          <a:prstGeom prst="rightArrow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184358" y="1181100"/>
            <a:ext cx="13708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Disclose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Picture 2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648" y="422309"/>
            <a:ext cx="1502196" cy="19065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044" y="141572"/>
            <a:ext cx="525892" cy="175304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835409" y="19249"/>
            <a:ext cx="34745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Intuitive Proof a la ECON 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6530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07" y="262863"/>
            <a:ext cx="79833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 type A traders disclose awareness and if yes when exactly? </a:t>
            </a:r>
          </a:p>
          <a:p>
            <a:endParaRPr lang="en-US" sz="2400" dirty="0" smtClean="0"/>
          </a:p>
          <a:p>
            <a:r>
              <a:rPr lang="en-US" sz="2400" dirty="0" smtClean="0"/>
              <a:t>Full characterization:</a:t>
            </a:r>
            <a:endParaRPr 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28212" y="1020277"/>
            <a:ext cx="5632656" cy="5515276"/>
            <a:chOff x="1780675" y="673768"/>
            <a:chExt cx="5632656" cy="5515276"/>
          </a:xfrm>
        </p:grpSpPr>
        <p:sp>
          <p:nvSpPr>
            <p:cNvPr id="4" name="Freeform 3"/>
            <p:cNvSpPr/>
            <p:nvPr/>
          </p:nvSpPr>
          <p:spPr>
            <a:xfrm>
              <a:off x="1809549" y="673768"/>
              <a:ext cx="2021306" cy="5486400"/>
            </a:xfrm>
            <a:custGeom>
              <a:avLst/>
              <a:gdLst>
                <a:gd name="connsiteX0" fmla="*/ 211756 w 2021306"/>
                <a:gd name="connsiteY0" fmla="*/ 5486400 h 5486400"/>
                <a:gd name="connsiteX1" fmla="*/ 2021306 w 2021306"/>
                <a:gd name="connsiteY1" fmla="*/ 3753853 h 5486400"/>
                <a:gd name="connsiteX2" fmla="*/ 2002055 w 2021306"/>
                <a:gd name="connsiteY2" fmla="*/ 0 h 5486400"/>
                <a:gd name="connsiteX3" fmla="*/ 0 w 2021306"/>
                <a:gd name="connsiteY3" fmla="*/ 9626 h 5486400"/>
                <a:gd name="connsiteX4" fmla="*/ 19251 w 2021306"/>
                <a:gd name="connsiteY4" fmla="*/ 5486400 h 5486400"/>
                <a:gd name="connsiteX5" fmla="*/ 211756 w 2021306"/>
                <a:gd name="connsiteY5" fmla="*/ 5486400 h 548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21306" h="5486400">
                  <a:moveTo>
                    <a:pt x="211756" y="5486400"/>
                  </a:moveTo>
                  <a:lnTo>
                    <a:pt x="2021306" y="3753853"/>
                  </a:lnTo>
                  <a:lnTo>
                    <a:pt x="2002055" y="0"/>
                  </a:lnTo>
                  <a:lnTo>
                    <a:pt x="0" y="9626"/>
                  </a:lnTo>
                  <a:lnTo>
                    <a:pt x="19251" y="5486400"/>
                  </a:lnTo>
                  <a:lnTo>
                    <a:pt x="211756" y="548640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 4"/>
            <p:cNvSpPr/>
            <p:nvPr/>
          </p:nvSpPr>
          <p:spPr>
            <a:xfrm>
              <a:off x="3821229" y="1058779"/>
              <a:ext cx="3522847" cy="5120640"/>
            </a:xfrm>
            <a:custGeom>
              <a:avLst/>
              <a:gdLst>
                <a:gd name="connsiteX0" fmla="*/ 3484346 w 3522847"/>
                <a:gd name="connsiteY0" fmla="*/ 0 h 5120640"/>
                <a:gd name="connsiteX1" fmla="*/ 0 w 3522847"/>
                <a:gd name="connsiteY1" fmla="*/ 3388093 h 5120640"/>
                <a:gd name="connsiteX2" fmla="*/ 0 w 3522847"/>
                <a:gd name="connsiteY2" fmla="*/ 5101389 h 5120640"/>
                <a:gd name="connsiteX3" fmla="*/ 3522847 w 3522847"/>
                <a:gd name="connsiteY3" fmla="*/ 5120640 h 5120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2847" h="5120640">
                  <a:moveTo>
                    <a:pt x="3484346" y="0"/>
                  </a:moveTo>
                  <a:lnTo>
                    <a:pt x="0" y="3388093"/>
                  </a:lnTo>
                  <a:lnTo>
                    <a:pt x="0" y="5101389"/>
                  </a:lnTo>
                  <a:lnTo>
                    <a:pt x="3522847" y="5120640"/>
                  </a:lnTo>
                </a:path>
              </a:pathLst>
            </a:cu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endCxn id="5" idx="2"/>
            </p:cNvCxnSpPr>
            <p:nvPr/>
          </p:nvCxnSpPr>
          <p:spPr>
            <a:xfrm>
              <a:off x="3816017" y="702645"/>
              <a:ext cx="5212" cy="5457523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6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6379" y="3646905"/>
              <a:ext cx="156952" cy="193524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3555" y="892471"/>
              <a:ext cx="111238" cy="137143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 flipH="1">
              <a:off x="2021306" y="1058779"/>
              <a:ext cx="5293894" cy="511101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Picture 9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2445" y="3008424"/>
              <a:ext cx="284952" cy="272762"/>
            </a:xfrm>
            <a:prstGeom prst="rect">
              <a:avLst/>
            </a:prstGeom>
          </p:spPr>
        </p:pic>
        <p:cxnSp>
          <p:nvCxnSpPr>
            <p:cNvPr id="11" name="Straight Connector 10"/>
            <p:cNvCxnSpPr/>
            <p:nvPr/>
          </p:nvCxnSpPr>
          <p:spPr>
            <a:xfrm>
              <a:off x="3830855" y="4427621"/>
              <a:ext cx="856648" cy="0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993" y="4325480"/>
              <a:ext cx="1276953" cy="272762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5907" y="1186043"/>
              <a:ext cx="1112381" cy="272762"/>
            </a:xfrm>
            <a:prstGeom prst="rect">
              <a:avLst/>
            </a:prstGeom>
          </p:spPr>
        </p:pic>
        <p:cxnSp>
          <p:nvCxnSpPr>
            <p:cNvPr id="14" name="Straight Arrow Connector 13"/>
            <p:cNvCxnSpPr/>
            <p:nvPr/>
          </p:nvCxnSpPr>
          <p:spPr>
            <a:xfrm flipV="1">
              <a:off x="4572000" y="683395"/>
              <a:ext cx="0" cy="5505649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1780675" y="3436218"/>
              <a:ext cx="5592278" cy="0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15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3351" y="2503100"/>
              <a:ext cx="330667" cy="256000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81700" y="4946312"/>
              <a:ext cx="336762" cy="254476"/>
            </a:xfrm>
            <a:prstGeom prst="rect">
              <a:avLst/>
            </a:prstGeom>
          </p:spPr>
        </p:pic>
      </p:grpSp>
      <p:cxnSp>
        <p:nvCxnSpPr>
          <p:cNvPr id="19" name="Straight Connector 18"/>
          <p:cNvCxnSpPr/>
          <p:nvPr/>
        </p:nvCxnSpPr>
        <p:spPr>
          <a:xfrm flipH="1">
            <a:off x="3147461" y="2492943"/>
            <a:ext cx="5476775" cy="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041" y="2345759"/>
            <a:ext cx="689288" cy="22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32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618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Conclusions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011" y="1126156"/>
            <a:ext cx="8373977" cy="5515276"/>
          </a:xfrm>
        </p:spPr>
        <p:txBody>
          <a:bodyPr>
            <a:normAutofit/>
          </a:bodyPr>
          <a:lstStyle/>
          <a:p>
            <a:r>
              <a:rPr lang="en-US" dirty="0" smtClean="0"/>
              <a:t>Unawareness is easy to study in market microstructure models once the unawareness model is set up</a:t>
            </a:r>
          </a:p>
          <a:p>
            <a:r>
              <a:rPr lang="en-US" dirty="0" smtClean="0"/>
              <a:t>Surprisingly, traders react identically to signals irrespective of their awareness level.</a:t>
            </a:r>
          </a:p>
          <a:p>
            <a:r>
              <a:rPr lang="en-US" dirty="0" smtClean="0"/>
              <a:t>Less aware traders overreact to prices.</a:t>
            </a:r>
          </a:p>
          <a:p>
            <a:r>
              <a:rPr lang="en-US" dirty="0" smtClean="0"/>
              <a:t>More aware traders may become momentum traders.</a:t>
            </a:r>
          </a:p>
          <a:p>
            <a:r>
              <a:rPr lang="en-US" dirty="0" smtClean="0"/>
              <a:t>Some received wisdom w.r.t. insiders “with better information” does not extent to insiders “with more awareness” (e.g., price precision)</a:t>
            </a:r>
          </a:p>
          <a:p>
            <a:r>
              <a:rPr lang="en-US" dirty="0" smtClean="0"/>
              <a:t>Aware insiders may want to raise the awareness of others (in contrast with disclosure of information)</a:t>
            </a:r>
          </a:p>
          <a:p>
            <a:r>
              <a:rPr lang="en-US" dirty="0" smtClean="0"/>
              <a:t>…?</a:t>
            </a:r>
          </a:p>
        </p:txBody>
      </p:sp>
    </p:spTree>
    <p:extLst>
      <p:ext uri="{BB962C8B-B14F-4D97-AF65-F5344CB8AC3E}">
        <p14:creationId xmlns:p14="http://schemas.microsoft.com/office/powerpoint/2010/main" val="324099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Related Literature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257" y="1155032"/>
            <a:ext cx="8701237" cy="537089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CARA normal asset markets </a:t>
            </a:r>
            <a:r>
              <a:rPr lang="en-US" dirty="0" smtClean="0"/>
              <a:t>in market microstructure and REE: </a:t>
            </a:r>
            <a:r>
              <a:rPr lang="en-US" dirty="0" err="1" smtClean="0"/>
              <a:t>Vives</a:t>
            </a:r>
            <a:r>
              <a:rPr lang="en-US" dirty="0" smtClean="0"/>
              <a:t> (2008, Chapter 4.2.1), Kyle (1989), </a:t>
            </a:r>
            <a:r>
              <a:rPr lang="en-US" dirty="0" err="1" smtClean="0"/>
              <a:t>Hellwig</a:t>
            </a:r>
            <a:r>
              <a:rPr lang="en-US" dirty="0" smtClean="0"/>
              <a:t> (1980), Grossman and </a:t>
            </a:r>
            <a:r>
              <a:rPr lang="en-US" dirty="0" err="1" smtClean="0"/>
              <a:t>Stiglitz</a:t>
            </a:r>
            <a:r>
              <a:rPr lang="en-US" dirty="0" smtClean="0"/>
              <a:t> (1980), Grossman (1976), </a:t>
            </a:r>
            <a:r>
              <a:rPr lang="en-US" dirty="0" err="1" smtClean="0"/>
              <a:t>Admati</a:t>
            </a:r>
            <a:r>
              <a:rPr lang="en-US" dirty="0" smtClean="0"/>
              <a:t> (1985), Diamond and </a:t>
            </a:r>
            <a:r>
              <a:rPr lang="en-US" dirty="0" err="1" smtClean="0"/>
              <a:t>Verrechia</a:t>
            </a:r>
            <a:r>
              <a:rPr lang="en-US" dirty="0" smtClean="0"/>
              <a:t> (1981), …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Unawareness</a:t>
            </a:r>
            <a:r>
              <a:rPr lang="en-US" dirty="0" smtClean="0"/>
              <a:t>: Heifetz, Meier, and Schipper (2013), Meier and Schipper (2014a)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Speculation under unawareness</a:t>
            </a:r>
            <a:r>
              <a:rPr lang="en-US" dirty="0" smtClean="0"/>
              <a:t>: Heifetz, Meier, and Schipper (2006, 2013), </a:t>
            </a:r>
            <a:r>
              <a:rPr lang="en-US" dirty="0" err="1" smtClean="0"/>
              <a:t>Galanis</a:t>
            </a:r>
            <a:r>
              <a:rPr lang="en-US" dirty="0" smtClean="0"/>
              <a:t> (2018), Meier and Schipper (2014b)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Financial markets with unawareness</a:t>
            </a:r>
            <a:r>
              <a:rPr lang="en-US" dirty="0" smtClean="0"/>
              <a:t>: </a:t>
            </a:r>
            <a:r>
              <a:rPr lang="en-US" dirty="0" err="1" smtClean="0"/>
              <a:t>Lui</a:t>
            </a:r>
            <a:r>
              <a:rPr lang="en-US" dirty="0" smtClean="0"/>
              <a:t> (2017), Auster and </a:t>
            </a:r>
            <a:r>
              <a:rPr lang="en-US" dirty="0" err="1" smtClean="0"/>
              <a:t>Pavoni</a:t>
            </a:r>
            <a:r>
              <a:rPr lang="en-US" dirty="0" smtClean="0"/>
              <a:t> (2020), </a:t>
            </a:r>
            <a:r>
              <a:rPr lang="en-US" dirty="0" err="1" smtClean="0"/>
              <a:t>Gui</a:t>
            </a:r>
            <a:r>
              <a:rPr lang="en-US" dirty="0" smtClean="0"/>
              <a:t>, Huang, and Zhao (2020), </a:t>
            </a:r>
            <a:r>
              <a:rPr lang="en-US" dirty="0" err="1" smtClean="0"/>
              <a:t>Carvajal</a:t>
            </a:r>
            <a:r>
              <a:rPr lang="en-US" dirty="0"/>
              <a:t> </a:t>
            </a:r>
            <a:r>
              <a:rPr lang="en-US" dirty="0" smtClean="0"/>
              <a:t>et al. (2021)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Financial literacy and financial awareness</a:t>
            </a:r>
            <a:r>
              <a:rPr lang="en-US" dirty="0" smtClean="0"/>
              <a:t>: e.g., </a:t>
            </a:r>
            <a:r>
              <a:rPr lang="en-US" dirty="0" err="1" smtClean="0"/>
              <a:t>Guiso</a:t>
            </a:r>
            <a:r>
              <a:rPr lang="en-US" dirty="0" smtClean="0"/>
              <a:t> and </a:t>
            </a:r>
            <a:r>
              <a:rPr lang="en-US" dirty="0" err="1" smtClean="0"/>
              <a:t>Jappelli</a:t>
            </a:r>
            <a:r>
              <a:rPr lang="en-US" dirty="0" smtClean="0"/>
              <a:t> (2005)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Neglected risks</a:t>
            </a:r>
            <a:r>
              <a:rPr lang="en-US" dirty="0" smtClean="0"/>
              <a:t>: </a:t>
            </a:r>
            <a:r>
              <a:rPr lang="en-US" dirty="0" err="1" smtClean="0"/>
              <a:t>Gennaioli</a:t>
            </a:r>
            <a:r>
              <a:rPr lang="en-US" dirty="0" smtClean="0"/>
              <a:t>, Shleifer, and </a:t>
            </a:r>
            <a:r>
              <a:rPr lang="en-US" dirty="0" err="1" smtClean="0"/>
              <a:t>Vishny</a:t>
            </a:r>
            <a:r>
              <a:rPr lang="en-US" dirty="0" smtClean="0"/>
              <a:t> (2012)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Neglected informational content of prices</a:t>
            </a:r>
            <a:r>
              <a:rPr lang="en-US" dirty="0" smtClean="0"/>
              <a:t>: e.g., </a:t>
            </a:r>
            <a:r>
              <a:rPr lang="en-US" dirty="0" err="1" smtClean="0"/>
              <a:t>Eyster</a:t>
            </a:r>
            <a:r>
              <a:rPr lang="en-US" dirty="0" smtClean="0"/>
              <a:t>, Rabin, and </a:t>
            </a:r>
            <a:r>
              <a:rPr lang="en-US" dirty="0" err="1" smtClean="0"/>
              <a:t>Vayanos</a:t>
            </a:r>
            <a:r>
              <a:rPr lang="en-US" dirty="0" smtClean="0"/>
              <a:t> (2019), Zhao (2020)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Competitive markets with unawareness</a:t>
            </a:r>
            <a:r>
              <a:rPr lang="en-US" dirty="0" smtClean="0"/>
              <a:t>: </a:t>
            </a:r>
            <a:r>
              <a:rPr lang="en-US" dirty="0" err="1" smtClean="0"/>
              <a:t>Modica</a:t>
            </a:r>
            <a:r>
              <a:rPr lang="en-US" dirty="0" smtClean="0"/>
              <a:t>, </a:t>
            </a:r>
            <a:r>
              <a:rPr lang="en-US" dirty="0" err="1" smtClean="0"/>
              <a:t>Rustichini</a:t>
            </a:r>
            <a:r>
              <a:rPr lang="en-US" dirty="0" smtClean="0"/>
              <a:t>, and </a:t>
            </a:r>
            <a:r>
              <a:rPr lang="en-US" dirty="0" err="1" smtClean="0"/>
              <a:t>Tallon</a:t>
            </a:r>
            <a:r>
              <a:rPr lang="en-US" dirty="0" smtClean="0"/>
              <a:t> (1998), Kawamura (2005), </a:t>
            </a:r>
            <a:r>
              <a:rPr lang="en-US" dirty="0" err="1" smtClean="0"/>
              <a:t>Teeple</a:t>
            </a:r>
            <a:r>
              <a:rPr lang="en-US" dirty="0" smtClean="0"/>
              <a:t> (2021)</a:t>
            </a:r>
          </a:p>
        </p:txBody>
      </p:sp>
    </p:spTree>
    <p:extLst>
      <p:ext uri="{BB962C8B-B14F-4D97-AF65-F5344CB8AC3E}">
        <p14:creationId xmlns:p14="http://schemas.microsoft.com/office/powerpoint/2010/main" val="2737223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Bonus slides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94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" y="472820"/>
            <a:ext cx="8604984" cy="552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" y="472820"/>
            <a:ext cx="8324192" cy="297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88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" y="569072"/>
            <a:ext cx="7910541" cy="544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61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5" y="569072"/>
            <a:ext cx="7936827" cy="5075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739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Model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8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36" y="689171"/>
            <a:ext cx="118857" cy="243810"/>
          </a:xfrm>
          <a:prstGeom prst="rect">
            <a:avLst/>
          </a:prstGeom>
        </p:spPr>
      </p:pic>
      <p:sp>
        <p:nvSpPr>
          <p:cNvPr id="19" name="Oval 18"/>
          <p:cNvSpPr/>
          <p:nvPr/>
        </p:nvSpPr>
        <p:spPr>
          <a:xfrm>
            <a:off x="1679607" y="96252"/>
            <a:ext cx="5702970" cy="20922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337710" y="808125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50826" y="808443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807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28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7" y="686915"/>
            <a:ext cx="144762" cy="2438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78" y="686915"/>
            <a:ext cx="150857" cy="2514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44" y="686915"/>
            <a:ext cx="160000" cy="24838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286424"/>
            <a:ext cx="409904" cy="21638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7" y="1283702"/>
            <a:ext cx="417523" cy="2163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41" y="1286424"/>
            <a:ext cx="419047" cy="22247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11" y="1286423"/>
            <a:ext cx="423618" cy="2163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57" y="62411"/>
            <a:ext cx="2258282" cy="4144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54" y="2534497"/>
            <a:ext cx="3743994" cy="30323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99" y="3302914"/>
            <a:ext cx="7395034" cy="36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41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36" y="689171"/>
            <a:ext cx="118857" cy="2438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366787" y="1147261"/>
            <a:ext cx="1161822" cy="22697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14324" y="1097280"/>
            <a:ext cx="1164658" cy="2319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57162" y="1097280"/>
            <a:ext cx="3907858" cy="2310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733575" y="1087655"/>
            <a:ext cx="3917483" cy="2319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1819" y="1087655"/>
            <a:ext cx="3888606" cy="2341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8606" y="1068404"/>
            <a:ext cx="2531445" cy="2360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1729" y="1070360"/>
            <a:ext cx="2554734" cy="23586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2181" y="1068404"/>
            <a:ext cx="1174282" cy="2360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2001" y="3429000"/>
            <a:ext cx="1838424" cy="21440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72001" y="3429000"/>
            <a:ext cx="3224462" cy="21344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679607" y="96252"/>
            <a:ext cx="5702970" cy="20922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337710" y="808125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50826" y="808443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807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28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327261" y="2514600"/>
            <a:ext cx="3686475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Oval 29"/>
          <p:cNvSpPr/>
          <p:nvPr/>
        </p:nvSpPr>
        <p:spPr>
          <a:xfrm>
            <a:off x="3441955" y="4648200"/>
            <a:ext cx="2286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7" y="686915"/>
            <a:ext cx="144762" cy="2438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78" y="686915"/>
            <a:ext cx="150857" cy="2514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44" y="686915"/>
            <a:ext cx="160000" cy="24838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286424"/>
            <a:ext cx="409904" cy="21638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7" y="1283702"/>
            <a:ext cx="417523" cy="2163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41" y="1286424"/>
            <a:ext cx="419047" cy="22247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11" y="1286423"/>
            <a:ext cx="423618" cy="21638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06" y="3016885"/>
            <a:ext cx="118857" cy="24381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181080" y="313583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2546219" y="3135373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pic>
        <p:nvPicPr>
          <p:cNvPr id="101" name="Picture 10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7" y="3014629"/>
            <a:ext cx="144762" cy="24381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" y="3594889"/>
            <a:ext cx="1308950" cy="27123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15" y="3601791"/>
            <a:ext cx="1313521" cy="26514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7594631" y="3155404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224554" y="3154620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pic>
        <p:nvPicPr>
          <p:cNvPr id="116" name="Picture 1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58" y="3033876"/>
            <a:ext cx="118857" cy="24381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9" y="3033876"/>
            <a:ext cx="150857" cy="25142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06" y="3600428"/>
            <a:ext cx="1307426" cy="265143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33" y="3594884"/>
            <a:ext cx="1313521" cy="27123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7" y="5171340"/>
            <a:ext cx="118857" cy="24381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384691" y="5290294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6413" y="3407343"/>
            <a:ext cx="3195587" cy="21656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33575" y="3388093"/>
            <a:ext cx="1861806" cy="21748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244167" y="2532249"/>
            <a:ext cx="3686475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57" y="62411"/>
            <a:ext cx="2258282" cy="414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" y="4363298"/>
            <a:ext cx="1554283" cy="414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20" y="4392178"/>
            <a:ext cx="1648759" cy="4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19" y="6192099"/>
            <a:ext cx="944760" cy="41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27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99" grpId="0"/>
      <p:bldP spid="100" grpId="0"/>
      <p:bldP spid="104" grpId="0"/>
      <p:bldP spid="105" grpId="0"/>
      <p:bldP spid="125" grpId="0"/>
      <p:bldP spid="1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736" y="689171"/>
            <a:ext cx="118857" cy="24381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flipH="1">
            <a:off x="1366787" y="1147261"/>
            <a:ext cx="1161822" cy="22697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2714324" y="1097280"/>
            <a:ext cx="1164658" cy="2319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57162" y="1097280"/>
            <a:ext cx="3907858" cy="231006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2733575" y="1087655"/>
            <a:ext cx="3917483" cy="231968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21819" y="1087655"/>
            <a:ext cx="3888606" cy="234134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888606" y="1068404"/>
            <a:ext cx="2531445" cy="2360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41729" y="1070360"/>
            <a:ext cx="2554734" cy="235864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2181" y="1068404"/>
            <a:ext cx="1174282" cy="236059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4572001" y="3429000"/>
            <a:ext cx="1838424" cy="21440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4572001" y="3429000"/>
            <a:ext cx="3224462" cy="213440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679607" y="96252"/>
            <a:ext cx="5702970" cy="209223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337710" y="808125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6450826" y="808443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50807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3" name="TextBox 22"/>
          <p:cNvSpPr txBox="1"/>
          <p:nvPr/>
        </p:nvSpPr>
        <p:spPr>
          <a:xfrm>
            <a:off x="3702849" y="80765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24" name="Oval 23"/>
          <p:cNvSpPr/>
          <p:nvPr/>
        </p:nvSpPr>
        <p:spPr>
          <a:xfrm>
            <a:off x="327261" y="2514600"/>
            <a:ext cx="3686475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30" name="Oval 29"/>
          <p:cNvSpPr/>
          <p:nvPr/>
        </p:nvSpPr>
        <p:spPr>
          <a:xfrm>
            <a:off x="3441955" y="4648200"/>
            <a:ext cx="2286000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87" name="Picture 8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127" y="686915"/>
            <a:ext cx="144762" cy="24381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5978" y="686915"/>
            <a:ext cx="150857" cy="251429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644" y="686915"/>
            <a:ext cx="160000" cy="248381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139" y="1286424"/>
            <a:ext cx="409904" cy="216381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27" y="1283702"/>
            <a:ext cx="417523" cy="216381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2341" y="1286424"/>
            <a:ext cx="419047" cy="222476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11" y="1286423"/>
            <a:ext cx="423618" cy="216381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106" y="3016885"/>
            <a:ext cx="118857" cy="243810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181080" y="3135839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100" name="TextBox 99"/>
          <p:cNvSpPr txBox="1"/>
          <p:nvPr/>
        </p:nvSpPr>
        <p:spPr>
          <a:xfrm>
            <a:off x="2546219" y="3135373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pic>
        <p:nvPicPr>
          <p:cNvPr id="101" name="Picture 10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497" y="3014629"/>
            <a:ext cx="144762" cy="243810"/>
          </a:xfrm>
          <a:prstGeom prst="rect">
            <a:avLst/>
          </a:prstGeom>
        </p:spPr>
      </p:pic>
      <p:pic>
        <p:nvPicPr>
          <p:cNvPr id="130" name="Picture 129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93" y="3594889"/>
            <a:ext cx="1308950" cy="271238"/>
          </a:xfrm>
          <a:prstGeom prst="rect">
            <a:avLst/>
          </a:prstGeom>
        </p:spPr>
      </p:pic>
      <p:pic>
        <p:nvPicPr>
          <p:cNvPr id="131" name="Picture 130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615" y="3601791"/>
            <a:ext cx="1313521" cy="265143"/>
          </a:xfrm>
          <a:prstGeom prst="rect">
            <a:avLst/>
          </a:prstGeom>
        </p:spPr>
      </p:pic>
      <p:sp>
        <p:nvSpPr>
          <p:cNvPr id="104" name="TextBox 103"/>
          <p:cNvSpPr txBox="1"/>
          <p:nvPr/>
        </p:nvSpPr>
        <p:spPr>
          <a:xfrm>
            <a:off x="7594631" y="3155404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sp>
        <p:nvSpPr>
          <p:cNvPr id="105" name="TextBox 104"/>
          <p:cNvSpPr txBox="1"/>
          <p:nvPr/>
        </p:nvSpPr>
        <p:spPr>
          <a:xfrm>
            <a:off x="6224554" y="3154620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pic>
        <p:nvPicPr>
          <p:cNvPr id="116" name="Picture 115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58" y="3033876"/>
            <a:ext cx="118857" cy="243810"/>
          </a:xfrm>
          <a:prstGeom prst="rect">
            <a:avLst/>
          </a:prstGeom>
        </p:spPr>
      </p:pic>
      <p:pic>
        <p:nvPicPr>
          <p:cNvPr id="117" name="Picture 116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9" y="3033876"/>
            <a:ext cx="150857" cy="251429"/>
          </a:xfrm>
          <a:prstGeom prst="rect">
            <a:avLst/>
          </a:prstGeom>
        </p:spPr>
      </p:pic>
      <p:pic>
        <p:nvPicPr>
          <p:cNvPr id="138" name="Picture 137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0506" y="3600428"/>
            <a:ext cx="1307426" cy="265143"/>
          </a:xfrm>
          <a:prstGeom prst="rect">
            <a:avLst/>
          </a:prstGeom>
        </p:spPr>
      </p:pic>
      <p:pic>
        <p:nvPicPr>
          <p:cNvPr id="139" name="Picture 138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9033" y="3594884"/>
            <a:ext cx="1313521" cy="271238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717" y="5171340"/>
            <a:ext cx="118857" cy="243810"/>
          </a:xfrm>
          <a:prstGeom prst="rect">
            <a:avLst/>
          </a:prstGeom>
        </p:spPr>
      </p:pic>
      <p:sp>
        <p:nvSpPr>
          <p:cNvPr id="125" name="TextBox 124"/>
          <p:cNvSpPr txBox="1"/>
          <p:nvPr/>
        </p:nvSpPr>
        <p:spPr>
          <a:xfrm>
            <a:off x="4384691" y="5290294"/>
            <a:ext cx="401072" cy="52322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●</a:t>
            </a:r>
            <a:endParaRPr lang="en-US" sz="2800" baseline="-25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6413" y="3407343"/>
            <a:ext cx="3195587" cy="2165684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733575" y="3388093"/>
            <a:ext cx="1861806" cy="217480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Oval 139"/>
          <p:cNvSpPr/>
          <p:nvPr/>
        </p:nvSpPr>
        <p:spPr>
          <a:xfrm>
            <a:off x="5244167" y="2532249"/>
            <a:ext cx="3686475" cy="1828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657" y="62411"/>
            <a:ext cx="2258282" cy="41447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9" y="4363298"/>
            <a:ext cx="1554283" cy="4144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820" y="4392178"/>
            <a:ext cx="1648759" cy="4144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019" y="6192099"/>
            <a:ext cx="944760" cy="4144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67" y="445818"/>
            <a:ext cx="1726473" cy="4144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23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94" y="4804459"/>
            <a:ext cx="1726473" cy="41447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590" y="4814085"/>
            <a:ext cx="1726473" cy="41447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>
            <p:custDataLst>
              <p:tags r:id="rId25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696" y="6180870"/>
            <a:ext cx="1932187" cy="41447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833" y="1676248"/>
            <a:ext cx="2002282" cy="7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825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886700" cy="132556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FF"/>
                </a:solidFill>
              </a:rPr>
              <a:t>Model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314" y="1413843"/>
            <a:ext cx="8693333" cy="378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79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23" y="404260"/>
            <a:ext cx="8032494" cy="25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20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2313"/>
  <p:tag name="ORIGINALWIDTH" val="1842.52"/>
  <p:tag name="OUTPUTDPI" val="1200"/>
  <p:tag name="LATEXADDIN" val="\documentclass{article}\pagestyle{empty}&#10;\usepackage{amssymb}&#10;\usepackage{amsmath}&#10;\usepackage{color}&#10;&#10;\begin{document}&#10;\Large&#10;$m_1 + m_2 + m_3 + m_4 = 1$&#10;\end{document}"/>
  <p:tag name="IGUANATEXSIZE" val="20"/>
  <p:tag name="IGUANATEXCURSOR" val="154"/>
  <p:tag name="TRANSPARENCY" val="False"/>
  <p:tag name="FILENAME" val=""/>
  <p:tag name="INPUTTYPE" val="0"/>
  <p:tag name="LATEXENGINEID" val="0"/>
  <p:tag name="TEMPFOLDER" val="c:\temp\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2.6321"/>
  <p:tag name="OUTPUTDPI" val="1200"/>
  <p:tag name="LATEXADDIN" val="\documentclass{article}\pagestyle{empty}&#10;\usepackage{amssymb}&#10;\usepackage{amsmath}&#10;\usepackage{xcolor}&#10;&#10;\begin{document}&#10;&#10;\large &#10;&#10;\textcolor{green}{$X^*_A(s) + X^*_A(s)$}&#10;&#10;\end{document} 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910.3862"/>
  <p:tag name="OUTPUTDPI" val="1200"/>
  <p:tag name="LATEXADDIN" val="\documentclass{article}\pagestyle{empty}&#10;\usepackage{amssymb}&#10;\usepackage{amsmath}&#10;\usepackage{color}&#10;&#10;\begin{document}&#10;&#10;\large &#10;&#10;Assume $\overline{w} &gt; 0$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318.7101"/>
  <p:tag name="OUTPUTDPI" val="1200"/>
  <p:tag name="LATEXADDIN" val="\documentclass{article}\pagestyle{empty}&#10;\usepackage{amssymb}&#10;\usepackage{amsmath}&#10;\usepackage{color}&#10;&#10;\begin{document}&#10;&#10;\large &#10;&#10;Fix $s$&#10;&#10;\end{document} 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77.24032"/>
  <p:tag name="OUTPUTDPI" val="1200"/>
  <p:tag name="LATEXADDIN" val="\documentclass{article}\pagestyle{empty}&#10;\usepackage{amssymb}&#10;\usepackage{amsmath}&#10;\usepackage{color}&#10;&#10;\begin{document}&#10;&#10;\large &#10;&#10;$p$&#10;&#10;\end{document} 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157.855"/>
  <p:tag name="OUTPUTDPI" val="1200"/>
  <p:tag name="LATEXADDIN" val="\documentclass{article}\pagestyle{empty}&#10;\usepackage{amssymb}&#10;\usepackage{amsmath}&#10;\usepackage{xcolor}&#10;&#10;\begin{document}&#10;&#10;\large &#10;&#10;\textcolor{orange}{$z &lt; 0$ (net supply)}&#10;&#10;\end{document} "/>
  <p:tag name="IGUANATEXSIZE" val="20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70.2287"/>
  <p:tag name="OUTPUTDPI" val="1200"/>
  <p:tag name="LATEXADDIN" val="\documentclass{article}\pagestyle{empty}&#10;\usepackage{amssymb}&#10;\usepackage{amsmath}&#10;\usepackage{color}&#10;&#10;\begin{document}&#10;&#10;\large &#10;&#10;$p^N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63.4795"/>
  <p:tag name="OUTPUTDPI" val="1200"/>
  <p:tag name="LATEXADDIN" val="\documentclass{article}\pagestyle{empty}&#10;\usepackage{amssymb}&#10;\usepackage{amsmath}&#10;\usepackage{color}&#10;&#10;\begin{document}&#10;&#10;\large &#10;&#10;$p^D$&#10;&#10;\end{document} 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2.7034"/>
  <p:tag name="OUTPUTDPI" val="1200"/>
  <p:tag name="LATEXADDIN" val="\documentclass{article}\pagestyle{empty}&#10;\usepackage{amssymb}&#10;\usepackage{amsmath}&#10;\usepackage{color}&#10;&#10;\begin{document}&#10;&#10;\large &#10;&#10;\textcolor{red}{$X^*_A(s)$}&#10;&#10;\end{document} 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49158"/>
  <p:tag name="ORIGINALWIDTH" val="73.49078"/>
  <p:tag name="OUTPUTDPI" val="1200"/>
  <p:tag name="LATEXADDIN" val="\documentclass{article}\pagestyle{empty}&#10;\usepackage{amssymb}&#10;\usepackage{amsmath}&#10;\usepackage{color}&#10;&#10;\begin{document}&#10;&#10;\large &#10;&#10;$x$&#10;&#10;\end{document} 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7.9528"/>
  <p:tag name="OUTPUTDPI" val="1200"/>
  <p:tag name="LATEXADDIN" val="\documentclass{article}\pagestyle{empty}&#10;\usepackage{amssymb}&#10;\usepackage{amsmath}&#10;\usepackage{color}&#10;&#10;\begin{document}&#10;&#10;\large &#10;&#10;\textcolor{blue}{$X^*_B(s)$}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79.9775"/>
  <p:tag name="ORIGINALWIDTH" val="3639.295"/>
  <p:tag name="OUTPUTDPI" val="1200"/>
  <p:tag name="LATEXADDIN" val="\documentclass{article}\pagestyle{empty}&#10;\usepackage{amssymb}&#10;\usepackage{amsmath}&#10;\usepackage{color}&#10;&#10;\begin{document}&#10;\Large&#10;$\tilde{v} \sim N(0, \sigma_{\tilde{v}})$, $\tilde{w} \sim N(0, \sigma_{\tilde{w}})$, independent, $c \neq 0$&#10;\end{document}"/>
  <p:tag name="IGUANATEXSIZE" val="20"/>
  <p:tag name="IGUANATEXCURSOR" val="251"/>
  <p:tag name="TRANSPARENCY" val="False"/>
  <p:tag name="FILENAME" val=""/>
  <p:tag name="INPUTTYPE" val="0"/>
  <p:tag name="LATEXENGINEID" val="0"/>
  <p:tag name="TEMPFOLDER" val="c:\temp\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7.8815"/>
  <p:tag name="OUTPUTDPI" val="1200"/>
  <p:tag name="LATEXADDIN" val="\documentclass{article}\pagestyle{empty}&#10;\usepackage{amssymb}&#10;\usepackage{amsmath}&#10;\usepackage{xcolor}&#10;&#10;\begin{document}&#10;&#10;\large &#10;&#10;\textcolor{violet}{$X^*_A(s) + X^*_B(s)$}&#10;&#10;\end{document} 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2.6321"/>
  <p:tag name="OUTPUTDPI" val="1200"/>
  <p:tag name="LATEXADDIN" val="\documentclass{article}\pagestyle{empty}&#10;\usepackage{amssymb}&#10;\usepackage{amsmath}&#10;\usepackage{xcolor}&#10;&#10;\begin{document}&#10;&#10;\large &#10;&#10;\textcolor{green}{$X^*_A(s) + X^*_A(s)$}&#10;&#10;\end{document} 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910.3862"/>
  <p:tag name="OUTPUTDPI" val="1200"/>
  <p:tag name="LATEXADDIN" val="\documentclass{article}\pagestyle{empty}&#10;\usepackage{amssymb}&#10;\usepackage{amsmath}&#10;\usepackage{color}&#10;&#10;\begin{document}&#10;&#10;\large &#10;&#10;Assume $\overline{w} &gt; 0$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318.7101"/>
  <p:tag name="OUTPUTDPI" val="1200"/>
  <p:tag name="LATEXADDIN" val="\documentclass{article}\pagestyle{empty}&#10;\usepackage{amssymb}&#10;\usepackage{amsmath}&#10;\usepackage{color}&#10;&#10;\begin{document}&#10;&#10;\large &#10;&#10;Fix $s$&#10;&#10;\end{document} 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242.595"/>
  <p:tag name="OUTPUTDPI" val="1200"/>
  <p:tag name="LATEXADDIN" val="\documentclass{article}\pagestyle{empty}&#10;\usepackage{amssymb}&#10;\usepackage{amsmath}&#10;\usepackage{xcolor}&#10;&#10;\begin{document}&#10;&#10;\large &#10;&#10;\textcolor{orange}{$z &gt; 0$ (net demand)}&#10;&#10;\end{document} 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77.24032"/>
  <p:tag name="OUTPUTDPI" val="1200"/>
  <p:tag name="LATEXADDIN" val="\documentclass{article}\pagestyle{empty}&#10;\usepackage{amssymb}&#10;\usepackage{amsmath}&#10;\usepackage{color}&#10;&#10;\begin{document}&#10;&#10;\large &#10;&#10;$p$&#10;&#10;\end{document} 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242.595"/>
  <p:tag name="OUTPUTDPI" val="1200"/>
  <p:tag name="LATEXADDIN" val="\documentclass{article}\pagestyle{empty}&#10;\usepackage{amssymb}&#10;\usepackage{amsmath}&#10;\usepackage{xcolor}&#10;&#10;\begin{document}&#10;&#10;\large &#10;&#10;\textcolor{orange}{$z &gt; 0$ (net demand)}&#10;&#10;\end{document} 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70.2287"/>
  <p:tag name="OUTPUTDPI" val="1200"/>
  <p:tag name="LATEXADDIN" val="\documentclass{article}\pagestyle{empty}&#10;\usepackage{amssymb}&#10;\usepackage{amsmath}&#10;\usepackage{color}&#10;&#10;\begin{document}&#10;&#10;\large &#10;&#10;$p^N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63.4795"/>
  <p:tag name="OUTPUTDPI" val="1200"/>
  <p:tag name="LATEXADDIN" val="\documentclass{article}\pagestyle{empty}&#10;\usepackage{amssymb}&#10;\usepackage{amsmath}&#10;\usepackage{color}&#10;&#10;\begin{document}&#10;&#10;\large &#10;&#10;$p^D$&#10;&#10;\end{document} 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2.7034"/>
  <p:tag name="OUTPUTDPI" val="1200"/>
  <p:tag name="LATEXADDIN" val="\documentclass{article}\pagestyle{empty}&#10;\usepackage{amssymb}&#10;\usepackage{amsmath}&#10;\usepackage{color}&#10;&#10;\begin{document}&#10;&#10;\large &#10;&#10;\textcolor{red}{$X^*_A(s)$}&#10;&#10;\end{document} 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49158"/>
  <p:tag name="ORIGINALWIDTH" val="73.49078"/>
  <p:tag name="OUTPUTDPI" val="1200"/>
  <p:tag name="LATEXADDIN" val="\documentclass{article}\pagestyle{empty}&#10;\usepackage{amssymb}&#10;\usepackage{amsmath}&#10;\usepackage{color}&#10;&#10;\begin{document}&#10;&#10;\large &#10;&#10;$x$&#10;&#10;\end{document} 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7.9528"/>
  <p:tag name="OUTPUTDPI" val="1200"/>
  <p:tag name="LATEXADDIN" val="\documentclass{article}\pagestyle{empty}&#10;\usepackage{amssymb}&#10;\usepackage{amsmath}&#10;\usepackage{color}&#10;&#10;\begin{document}&#10;&#10;\large &#10;&#10;\textcolor{blue}{$X^*_B(s)$}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7.8815"/>
  <p:tag name="OUTPUTDPI" val="1200"/>
  <p:tag name="LATEXADDIN" val="\documentclass{article}\pagestyle{empty}&#10;\usepackage{amssymb}&#10;\usepackage{amsmath}&#10;\usepackage{xcolor}&#10;&#10;\begin{document}&#10;&#10;\large &#10;&#10;\textcolor{violet}{$X^*_A(s) + X^*_B(s)$}&#10;&#10;\end{document} 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2.6321"/>
  <p:tag name="OUTPUTDPI" val="1200"/>
  <p:tag name="LATEXADDIN" val="\documentclass{article}\pagestyle{empty}&#10;\usepackage{amssymb}&#10;\usepackage{amsmath}&#10;\usepackage{xcolor}&#10;&#10;\begin{document}&#10;&#10;\large &#10;&#10;\textcolor{green}{$X^*_A(s) + X^*_A(s)$}&#10;&#10;\end{document} "/>
  <p:tag name="IGUANATEXSIZE" val="20"/>
  <p:tag name="IGUANATEXCURSOR" val="169"/>
  <p:tag name="TRANSPARENCY" val="True"/>
  <p:tag name="FILENAME" val=""/>
  <p:tag name="INPUTTYPE" val="0"/>
  <p:tag name="LATEXENGINEID" val="0"/>
  <p:tag name="TEMPFOLDER" val="c:\temp\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1.7361"/>
  <p:tag name="ORIGINALWIDTH" val="910.3862"/>
  <p:tag name="OUTPUTDPI" val="1200"/>
  <p:tag name="LATEXADDIN" val="\documentclass{article}\pagestyle{empty}&#10;\usepackage{amssymb}&#10;\usepackage{amsmath}&#10;\usepackage{color}&#10;&#10;\begin{document}&#10;&#10;\large &#10;&#10;Assume $\overline{w} &gt; 0$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318.7101"/>
  <p:tag name="OUTPUTDPI" val="1200"/>
  <p:tag name="LATEXADDIN" val="\documentclass{article}\pagestyle{empty}&#10;\usepackage{amssymb}&#10;\usepackage{amsmath}&#10;\usepackage{color}&#10;&#10;\begin{document}&#10;&#10;\large &#10;&#10;Fix $s$&#10;&#10;\end{document} 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2.7372"/>
  <p:tag name="ORIGINALWIDTH" val="318.7101"/>
  <p:tag name="OUTPUTDPI" val="1200"/>
  <p:tag name="LATEXADDIN" val="\documentclass{article}\pagestyle{empty}&#10;\usepackage{amssymb}&#10;\usepackage{amsmath}&#10;\usepackage{color}&#10;&#10;\begin{document}&#10;&#10;\large &#10;&#10;Fix $s$&#10;&#10;\end{document} "/>
  <p:tag name="IGUANATEXSIZE" val="20"/>
  <p:tag name="IGUANATEXCURSOR" val="137"/>
  <p:tag name="TRANSPARENCY" val="True"/>
  <p:tag name="FILENAME" val=""/>
  <p:tag name="INPUTTYPE" val="0"/>
  <p:tag name="LATEXENGINEID" val="0"/>
  <p:tag name="TEMPFOLDER" val="c:\temp\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77.24032"/>
  <p:tag name="OUTPUTDPI" val="1200"/>
  <p:tag name="LATEXADDIN" val="\documentclass{article}\pagestyle{empty}&#10;\usepackage{amssymb}&#10;\usepackage{amsmath}&#10;\usepackage{color}&#10;&#10;\begin{document}&#10;&#10;\large &#10;&#10;$p$&#10;&#10;\end{document} 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49158"/>
  <p:tag name="ORIGINALWIDTH" val="54.74315"/>
  <p:tag name="OUTPUTDPI" val="1200"/>
  <p:tag name="LATEXADDIN" val="\documentclass{article}\pagestyle{empty}&#10;\usepackage{amssymb}&#10;\usepackage{amsmath}&#10;\usepackage{color}&#10;&#10;\begin{document}&#10;&#10;\large &#10;&#10;$s$&#10;&#10;\end{document} 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40.2324"/>
  <p:tag name="OUTPUTDPI" val="1200"/>
  <p:tag name="LATEXADDIN" val="\documentclass{article}\pagestyle{empty}&#10;\usepackage{amssymb}&#10;\usepackage{amsmath}&#10;\usepackage{color}&#10;&#10;\begin{document}&#10;&#10;\large &#10;&#10;$\psi_3$&#10;&#10;\end{document} 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71.2411"/>
  <p:tag name="OUTPUTDPI" val="1200"/>
  <p:tag name="LATEXADDIN" val="\documentclass{article}\pagestyle{empty}&#10;\usepackage{amssymb}&#10;\usepackage{amsmath}&#10;\usepackage{color}&#10;&#10;\begin{document}&#10;\Large&#10;$2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628.4214"/>
  <p:tag name="OUTPUTDPI" val="1200"/>
  <p:tag name="LATEXADDIN" val="\documentclass{article}\pagestyle{empty}&#10;\usepackage{amssymb}&#10;\usepackage{amsmath}&#10;\usepackage{color}&#10;&#10;\begin{document}&#10;&#10;\large &#10;&#10;$\psi_1 \psi_3 + \psi_2$&#10;&#10;\end{document} 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547.4316"/>
  <p:tag name="OUTPUTDPI" val="1200"/>
  <p:tag name="LATEXADDIN" val="\documentclass{article}\pagestyle{empty}&#10;\usepackage{amssymb}&#10;\usepackage{amsmath}&#10;\usepackage{color}&#10;&#10;\begin{document}&#10;&#10;\large &#10;&#10;$\psi_1 p + \psi_2$&#10;&#10;\end{document} 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62.7297"/>
  <p:tag name="OUTPUTDPI" val="1200"/>
  <p:tag name="LATEXADDIN" val="\documentclass{article}\pagestyle{empty}&#10;\usepackage{amssymb}&#10;\usepackage{amsmath}&#10;\usepackage{color}&#10;&#10;\begin{document}&#10;&#10;\large &#10;&#10;$K_1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65.7293"/>
  <p:tag name="OUTPUTDPI" val="1200"/>
  <p:tag name="LATEXADDIN" val="\documentclass{article}\pagestyle{empty}&#10;\usepackage{amssymb}&#10;\usepackage{amsmath}&#10;\usepackage{color}&#10;&#10;\begin{document}&#10;&#10;\large &#10;&#10;$K_2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441.32"/>
  <p:tag name="ORIGINALWIDTH" val="5362.58"/>
  <p:tag name="OUTPUTDPI" val="1200"/>
  <p:tag name="LATEXADDIN" val="\documentclass{article}\pagestyle{empty}&#10;\usepackage{amssymb}&#10;\usepackage{amsmath}&#10;\usepackage{color}&#10;\newtheorem{proposition}{Proposition}&#10;\newtheorem{definition}{Definition}&#10;\begin{document}&#10;&#10;\large &#10;&#10;\begin{proposition} In symmetric linear Bayes-Nash equilibrium,&#10;\begin{eqnarray*} \lefteqn{Var(\tilde{p}(X_1^*)) = Var(\tilde{p}(X_2^*, X_1^*)) = \lambda_1^2\left(\left(\frac{\tau_{\varepsilon_i}}{\rho}\right)^2 \sigma_v^2 + \sigma_z^2\right) &lt;} \\ &amp; &amp; Var(\tilde{p}(X_3^*, X_1^*)) = Var(\tilde{p}(X_4^*, X_3^*, X_2^*, X_1^*)) = \lambda_3^2\left(\left(\frac{\tau_{\varepsilon_i}}{\rho}\right)^2 \sigma_v^2 + \left(\frac{\tau_{\varepsilon_i}}{\rho}\right)^2 \sigma_w^2 + \sigma_z^2\right)&#10;\end{eqnarray*}&#10;\end{proposition}&#10;&#10;\begin{definition} Ex ante expected trading volume is given by&#10;\begin{eqnarray} \nu_1 &amp; := &amp; \mathbb{E}\left[ \left|\int_{M_1} X_1^*(\tilde{s}_i)(\tilde{p}(X_1^*) d_i \right| \right] \\&#10;\nu_\ell &amp; := &amp; \mathbb{E}\left[ \left|\int_{M_\ell} X_\ell^*(\tilde{s}_i)(\tilde{p}(X_{\ell}^*, X_1^*) d_i \right| \right],\mbox{ for } \ell = 2, 3 \\&#10;\nu_4 &amp; := &amp; \mathbb{E}\left[ \left|\int_{M_4} X_4^*(\tilde{s}_i)(\tilde{p}(X_4^*, X_3^*, X_2^*, X_1^*) d_i \right| \right]&#10;\end{eqnarray}&#10;\end{definition}&#10;&#10;\begin{proposition}\label{trading_volume} In symmetric linear Bayes-Nash equilibrium,&#10;$\nu_1 &lt; \nu_2$. We are unable to compare trading volume of other awareness types without further assumptions.&#10;\end{proposition}&#10;&#10;\end{document} "/>
  <p:tag name="IGUANATEXSIZE" val="20"/>
  <p:tag name="IGUANATEXCURSOR" val="1435"/>
  <p:tag name="TRANSPARENCY" val="True"/>
  <p:tag name="FILENAME" val=""/>
  <p:tag name="INPUTTYPE" val="0"/>
  <p:tag name="LATEXENGINEID" val="0"/>
  <p:tag name="TEMPFOLDER" val="c:\temp\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611.548"/>
  <p:tag name="ORIGINALWIDTH" val="4512.186"/>
  <p:tag name="OUTPUTDPI" val="1200"/>
  <p:tag name="LATEXADDIN" val="\documentclass{article}\pagestyle{empty}&#10;\usepackage{amssymb}&#10;\usepackage{amsmath}&#10;\usepackage{color}&#10;\newtheorem{proposition}{Proposition}&#10;\newtheorem{definition}{Definition}&#10;\newtheorem{corollary}{Corollary}&#10;\begin{document}&#10;&#10;\large &#10;&#10;\begin{corollary} In linear symmetric Bayes-Nash equilibrium, market depth $\lambda_3$ and $\lambda_4$ increases in $m_3 + m_4$. $\lambda_1$ and $\lambda_2$ stay constant.&#10;\end{corollary}&#10;&#10;\begin{corollary} In linear symmetric Bayes-Nash equilibrium, price precision $\eta_1$, $\eta_2$, $\eta_3$ and $\eta_4$ stay constant in changes of $m_1, m_2, m_3$, and $m_4$.&#10;\end{corollary}&#10;&#10;\begin{corollary} In linear symmetric Bayes-Nash equilibrium, price volatility of $\tilde{p}(X_4^*, X_3^*, X_2^*, X_1^*)$ and $\tilde{p}(X_3^*, X_1^*)$ increase in $m_3 + m_4$. $\tilde{p}(X_2^*, X_1^*)$ and $\tilde{p}(X_1^*)$ stay constant.&#10;\end{corollary}&#10;&#10;\end{document} "/>
  <p:tag name="IGUANATEXSIZE" val="20"/>
  <p:tag name="IGUANATEXCURSOR" val="209"/>
  <p:tag name="TRANSPARENCY" val="True"/>
  <p:tag name="FILENAME" val=""/>
  <p:tag name="INPUTTYPE" val="0"/>
  <p:tag name="LATEXENGINEID" val="0"/>
  <p:tag name="TEMPFOLDER" val="c:\temp\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53.881"/>
  <p:tag name="ORIGINALWIDTH" val="4287.964"/>
  <p:tag name="OUTPUTDPI" val="1200"/>
  <p:tag name="LATEXADDIN" val="\documentclass{article}\pagestyle{empty}&#10;\usepackage{amssymb}&#10;\usepackage{amsmath}&#10;\usepackage{color}&#10;\newtheorem{proposition}{Proposition}&#10;\newtheorem{definition}{Definition}&#10;\newtheorem{corollary}{Corollary}&#10;\begin{document}&#10;&#10;\large &#10;\begin{proposition}\label{characterization_market_games_disclosure} In the unique symmetric perfect Bayes-Nash equilibria in linear demand schedules, the demand schedules in the respective market games are characterized by: For any $i \in [0, 1]$, common signal $s$, and price $p$,&#10;\begin{eqnarray} X^{N*}_A(i, s)(p) = X^{D*}_A(s)(p) = X^{D*}_B(i, s)(p) &amp; = &amp; \alpha + \beta  s - \gamma_A p \\ X^{*}(i, s)(p) &amp; = &amp; \beta s - \gamma_B p&#10;\end{eqnarray} with&#10;\begin{eqnarray} \alpha &amp; = &amp;  \frac{\tau_{v + w}}{\rho} \bar{w} \\&#10;\beta &amp; = &amp;  \frac{\tau_{\varepsilon}}{\rho} \\&#10;\gamma_A &amp; = &amp; \frac{\tau_{v + w} + \tau_{\varepsilon}}{\rho} \\&#10;\gamma_B &amp; = &amp; \frac{\tau_{v} + \tau_{\varepsilon}}{\rho}&#10;\end{eqnarray}&#10;\end{proposition}&#10;&#10;\end{document} "/>
  <p:tag name="IGUANATEXSIZE" val="20"/>
  <p:tag name="IGUANATEXCURSOR" val="963"/>
  <p:tag name="TRANSPARENCY" val="True"/>
  <p:tag name="FILENAME" val=""/>
  <p:tag name="INPUTTYPE" val="0"/>
  <p:tag name="LATEXENGINEID" val="0"/>
  <p:tag name="TEMPFOLDER" val="c:\temp\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1.406"/>
  <p:tag name="ORIGINALWIDTH" val="4302.212"/>
  <p:tag name="OUTPUTDPI" val="1200"/>
  <p:tag name="LATEXADDIN" val="\documentclass{article}\pagestyle{empty}&#10;\usepackage{amssymb}&#10;\usepackage{amsmath}&#10;\usepackage{color}&#10;\newtheorem{proposition}{Proposition}&#10;\newtheorem{definition}{Definition}&#10;\newtheorem{corollary}{Corollary}&#10;\begin{document}&#10;&#10;\large &#10;&#10;\begin{proposition}\label{disclosure} In the unique symmetric perfect Bayes-Nash equilibrium in the game with incomplete information and unawareness described in this section, we have that for all $i \in M_A$, $d^*(i, s)(p = \tilde{p}(X_A^{N*}, X^*)) = D$ if and only if $(s, p) \in K_1 \cup K_2$ defined by&#10;\begin{eqnarray} K_1 &amp; := &amp; \{(s, p) \mid \psi_1 p + \psi_2 \leq s \mbox{ and } p \leq \psi_3\} \\&#10;K_2 &amp; := &amp; \{ (s, p) \mid \psi_1 p + \psi_2 \geq s \mbox{ and } p \geq \psi_3\}&#10;\end{eqnarray}&#10;with&#10;\begin{eqnarray} \psi_1 &amp; := &amp; \frac{2 \sigma_v^2 (\sigma_w^2 + \sigma_v^2) + 2 \sigma^2_v \sigma^2_{\varepsilon} + m_B \sigma_{w}^{2} \sigma_{\varepsilon}^2}{2 \sigma_v^2(\sigma_w^2 + \sigma_{v}^2)} \\&#10;\psi_2 &amp; := &amp; - \frac{(2 - m_B) \sigma_{\varepsilon}^2 \bar{w}}{2(\sigma_w^2 + \sigma_v^2)} \\&#10;\psi_3 &amp; := &amp; - \frac{\sigma_v^2}{\sigma_w^2}\bar{w}&#10;\end{eqnarray}&#10;\end{proposition}&#10;&#10;\end{document} "/>
  <p:tag name="IGUANATEXSIZE" val="20"/>
  <p:tag name="IGUANATEXCURSOR" val="1128"/>
  <p:tag name="TRANSPARENCY" val="True"/>
  <p:tag name="FILENAME" val=""/>
  <p:tag name="INPUTTYPE" val="0"/>
  <p:tag name="LATEXENGINEID" val="0"/>
  <p:tag name="TEMPFOLDER" val="c:\temp\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.24071"/>
  <p:tag name="OUTPUTDPI" val="1200"/>
  <p:tag name="LATEXADDIN" val="\documentclass{article}\pagestyle{empty}&#10;\usepackage{amssymb}&#10;\usepackage{amsmath}&#10;\usepackage{color}&#10;&#10;\begin{document}&#10;\Large&#10;$3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78.74016"/>
  <p:tag name="OUTPUTDPI" val="1200"/>
  <p:tag name="LATEXADDIN" val="\documentclass{article}\pagestyle{empty}&#10;\usepackage{amssymb}&#10;\usepackage{amsmath}&#10;\usepackage{color}&#10;&#10;\begin{document}&#10;\Large&#10;$4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1.7248"/>
  <p:tag name="OUTPUTDPI" val="1200"/>
  <p:tag name="LATEXADDIN" val="\documentclass{article}\pagestyle{empty}&#10;\usepackage{amssymb}&#10;\usepackage{amsmath}&#10;\usepackage{color}&#10;&#10;\begin{document}&#10;\Large&#10;$m_1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5.4743"/>
  <p:tag name="OUTPUTDPI" val="1200"/>
  <p:tag name="LATEXADDIN" val="\documentclass{article}\pagestyle{empty}&#10;\usepackage{amssymb}&#10;\usepackage{amsmath}&#10;\usepackage{color}&#10;&#10;\begin{document}&#10;\Large&#10;$m_2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206.2243"/>
  <p:tag name="OUTPUTDPI" val="1200"/>
  <p:tag name="LATEXADDIN" val="\documentclass{article}\pagestyle{empty}&#10;\usepackage{amssymb}&#10;\usepackage{amsmath}&#10;\usepackage{color}&#10;&#10;\begin{document}&#10;\Large&#10;$m_3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8.4739"/>
  <p:tag name="OUTPUTDPI" val="1200"/>
  <p:tag name="LATEXADDIN" val="\documentclass{article}\pagestyle{empty}&#10;\usepackage{amssymb}&#10;\usepackage{amsmath}&#10;\usepackage{color}&#10;&#10;\begin{document}&#10;\Large&#10;$m_4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71.2411"/>
  <p:tag name="OUTPUTDPI" val="1200"/>
  <p:tag name="LATEXADDIN" val="\documentclass{article}\pagestyle{empty}&#10;\usepackage{amssymb}&#10;\usepackage{amsmath}&#10;\usepackage{color}&#10;&#10;\begin{document}&#10;\Large&#10;$2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71.2411"/>
  <p:tag name="OUTPUTDPI" val="1200"/>
  <p:tag name="LATEXADDIN" val="\documentclass{article}\pagestyle{empty}&#10;\usepackage{amssymb}&#10;\usepackage{amsmath}&#10;\usepackage{color}&#10;&#10;\begin{document}&#10;\Large&#10;$2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44.1694"/>
  <p:tag name="OUTPUTDPI" val="1200"/>
  <p:tag name="LATEXADDIN" val="\documentclass{article}\pagestyle{empty}&#10;\usepackage{amssymb}&#10;\usepackage{amsmath}&#10;\usepackage{color}&#10;&#10;\begin{document}&#10;\Large&#10;$m_1 + m_3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646.4192"/>
  <p:tag name="OUTPUTDPI" val="1200"/>
  <p:tag name="LATEXADDIN" val="\documentclass{article}\pagestyle{empty}&#10;\usepackage{amssymb}&#10;\usepackage{amsmath}&#10;\usepackage{color}&#10;&#10;\begin{document}&#10;\Large&#10;$m_2 + m_4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30"/>
  <p:tag name="TRANSPARENCY" val="False"/>
  <p:tag name="FILENAME" val=""/>
  <p:tag name="INPUTTYPE" val="0"/>
  <p:tag name="LATEXENGINEID" val="0"/>
  <p:tag name="TEMPFOLDER" val="c:\temp\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.24071"/>
  <p:tag name="OUTPUTDPI" val="1200"/>
  <p:tag name="LATEXADDIN" val="\documentclass{article}\pagestyle{empty}&#10;\usepackage{amssymb}&#10;\usepackage{amsmath}&#10;\usepackage{color}&#10;&#10;\begin{document}&#10;\Large&#10;$3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643.4196"/>
  <p:tag name="OUTPUTDPI" val="1200"/>
  <p:tag name="LATEXADDIN" val="\documentclass{article}\pagestyle{empty}&#10;\usepackage{amssymb}&#10;\usepackage{amsmath}&#10;\usepackage{color}&#10;&#10;\begin{document}&#10;\Large&#10;$m_1 + m_2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46.4192"/>
  <p:tag name="OUTPUTDPI" val="1200"/>
  <p:tag name="LATEXADDIN" val="\documentclass{article}\pagestyle{empty}&#10;\usepackage{amssymb}&#10;\usepackage{amsmath}&#10;\usepackage{color}&#10;&#10;\begin{document}&#10;\Large&#10;$m_3 + m_4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1111.361"/>
  <p:tag name="OUTPUTDPI" val="1200"/>
  <p:tag name="LATEXADDIN" val="\documentclass{article}\pagestyle{empty}&#10;\usepackage{amssymb}&#10;\usepackage{amsmath}&#10;\usepackage{color}&#10;&#10;\begin{document}&#10;\Large&#10;$\tilde{f}_4 = \tilde{v} + \tilde{w} + c$&#10;\end{document}"/>
  <p:tag name="IGUANATEXSIZE" val="20"/>
  <p:tag name="IGUANATEXCURSOR" val="167"/>
  <p:tag name="TRANSPARENCY" val="False"/>
  <p:tag name="FILENAME" val=""/>
  <p:tag name="INPUTTYPE" val="0"/>
  <p:tag name="LATEXENGINEID" val="0"/>
  <p:tag name="TEMPFOLDER" val="c:\temp\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.24071"/>
  <p:tag name="OUTPUTDPI" val="1200"/>
  <p:tag name="LATEXADDIN" val="\documentclass{article}\pagestyle{empty}&#10;\usepackage{amssymb}&#10;\usepackage{amsmath}&#10;\usepackage{color}&#10;&#10;\begin{document}&#10;\Large&#10;$3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764.9044"/>
  <p:tag name="OUTPUTDPI" val="1200"/>
  <p:tag name="LATEXADDIN" val="\documentclass{article}\pagestyle{empty}&#10;\usepackage{amssymb}&#10;\usepackage{amsmath}&#10;\usepackage{color}&#10;&#10;\begin{document}&#10;\Large&#10;$\tilde{f}_2 = \tilde{v} + c$&#10;\end{document}"/>
  <p:tag name="IGUANATEXSIZE" val="20"/>
  <p:tag name="IGUANATEXCURSOR" val="155"/>
  <p:tag name="TRANSPARENCY" val="False"/>
  <p:tag name="FILENAME" val=""/>
  <p:tag name="INPUTTYPE" val="0"/>
  <p:tag name="LATEXENGINEID" val="0"/>
  <p:tag name="TEMPFOLDER" val="c:\temp\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11.3986"/>
  <p:tag name="OUTPUTDPI" val="1200"/>
  <p:tag name="LATEXADDIN" val="\documentclass{article}\pagestyle{empty}&#10;\usepackage{amssymb}&#10;\usepackage{amsmath}&#10;\usepackage{color}&#10;&#10;\begin{document}&#10;\Large&#10;$\tilde{f}_3 = \tilde{v} + \tilde{w}$&#10;\end{document}"/>
  <p:tag name="IGUANATEXSIZE" val="20"/>
  <p:tag name="IGUANATEXCURSOR" val="163"/>
  <p:tag name="TRANSPARENCY" val="False"/>
  <p:tag name="FILENAME" val=""/>
  <p:tag name="INPUTTYPE" val="0"/>
  <p:tag name="LATEXENGINEID" val="0"/>
  <p:tag name="TEMPFOLDER" val="c:\temp\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464.9419"/>
  <p:tag name="OUTPUTDPI" val="1200"/>
  <p:tag name="LATEXADDIN" val="\documentclass{article}\pagestyle{empty}&#10;\usepackage{amssymb}&#10;\usepackage{amsmath}&#10;\usepackage{color}&#10;&#10;\begin{document}&#10;\Large&#10;$\tilde{f}_1 = \tilde{v}$&#10;\end{document}"/>
  <p:tag name="IGUANATEXSIZE" val="20"/>
  <p:tag name="IGUANATEXCURSOR" val="151"/>
  <p:tag name="TRANSPARENCY" val="False"/>
  <p:tag name="FILENAME" val=""/>
  <p:tag name="INPUTTYPE" val="0"/>
  <p:tag name="LATEXENGINEID" val="0"/>
  <p:tag name="TEMPFOLDER" val="c:\temp\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71.2411"/>
  <p:tag name="OUTPUTDPI" val="1200"/>
  <p:tag name="LATEXADDIN" val="\documentclass{article}\pagestyle{empty}&#10;\usepackage{amssymb}&#10;\usepackage{amsmath}&#10;\usepackage{color}&#10;&#10;\begin{document}&#10;\Large&#10;$2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.24071"/>
  <p:tag name="OUTPUTDPI" val="1200"/>
  <p:tag name="LATEXADDIN" val="\documentclass{article}\pagestyle{empty}&#10;\usepackage{amssymb}&#10;\usepackage{amsmath}&#10;\usepackage{color}&#10;&#10;\begin{document}&#10;\Large&#10;$3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78.74016"/>
  <p:tag name="OUTPUTDPI" val="1200"/>
  <p:tag name="LATEXADDIN" val="\documentclass{article}\pagestyle{empty}&#10;\usepackage{amssymb}&#10;\usepackage{amsmath}&#10;\usepackage{color}&#10;&#10;\begin{document}&#10;\Large&#10;$4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1.7248"/>
  <p:tag name="OUTPUTDPI" val="1200"/>
  <p:tag name="LATEXADDIN" val="\documentclass{article}\pagestyle{empty}&#10;\usepackage{amssymb}&#10;\usepackage{amsmath}&#10;\usepackage{color}&#10;&#10;\begin{document}&#10;\Large&#10;$m_1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5.4743"/>
  <p:tag name="OUTPUTDPI" val="1200"/>
  <p:tag name="LATEXADDIN" val="\documentclass{article}\pagestyle{empty}&#10;\usepackage{amssymb}&#10;\usepackage{amsmath}&#10;\usepackage{color}&#10;&#10;\begin{document}&#10;\Large&#10;$m_2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206.2243"/>
  <p:tag name="OUTPUTDPI" val="1200"/>
  <p:tag name="LATEXADDIN" val="\documentclass{article}\pagestyle{empty}&#10;\usepackage{amssymb}&#10;\usepackage{amsmath}&#10;\usepackage{color}&#10;&#10;\begin{document}&#10;\Large&#10;$m_3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2.2347"/>
  <p:tag name="ORIGINALWIDTH" val="78.74016"/>
  <p:tag name="OUTPUTDPI" val="1200"/>
  <p:tag name="LATEXADDIN" val="\documentclass{article}\pagestyle{empty}&#10;\usepackage{amssymb}&#10;\usepackage{amsmath}&#10;\usepackage{color}&#10;&#10;\begin{document}&#10;\Large&#10;$4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8.4739"/>
  <p:tag name="OUTPUTDPI" val="1200"/>
  <p:tag name="LATEXADDIN" val="\documentclass{article}\pagestyle{empty}&#10;\usepackage{amssymb}&#10;\usepackage{amsmath}&#10;\usepackage{color}&#10;&#10;\begin{document}&#10;\Large&#10;$m_4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71.2411"/>
  <p:tag name="OUTPUTDPI" val="1200"/>
  <p:tag name="LATEXADDIN" val="\documentclass{article}\pagestyle{empty}&#10;\usepackage{amssymb}&#10;\usepackage{amsmath}&#10;\usepackage{color}&#10;&#10;\begin{document}&#10;\Large&#10;$2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44.1694"/>
  <p:tag name="OUTPUTDPI" val="1200"/>
  <p:tag name="LATEXADDIN" val="\documentclass{article}\pagestyle{empty}&#10;\usepackage{amssymb}&#10;\usepackage{amsmath}&#10;\usepackage{color}&#10;&#10;\begin{document}&#10;\Large&#10;$m_1 + m_3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646.4192"/>
  <p:tag name="OUTPUTDPI" val="1200"/>
  <p:tag name="LATEXADDIN" val="\documentclass{article}\pagestyle{empty}&#10;\usepackage{amssymb}&#10;\usepackage{amsmath}&#10;\usepackage{color}&#10;&#10;\begin{document}&#10;\Large&#10;$m_2 + m_4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30"/>
  <p:tag name="TRANSPARENCY" val="False"/>
  <p:tag name="FILENAME" val=""/>
  <p:tag name="INPUTTYPE" val="0"/>
  <p:tag name="LATEXENGINEID" val="0"/>
  <p:tag name="TEMPFOLDER" val="c:\temp\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74.24071"/>
  <p:tag name="OUTPUTDPI" val="1200"/>
  <p:tag name="LATEXADDIN" val="\documentclass{article}\pagestyle{empty}&#10;\usepackage{amssymb}&#10;\usepackage{amsmath}&#10;\usepackage{color}&#10;&#10;\begin{document}&#10;\Large&#10;$3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0.4837"/>
  <p:tag name="ORIGINALWIDTH" val="643.4196"/>
  <p:tag name="OUTPUTDPI" val="1200"/>
  <p:tag name="LATEXADDIN" val="\documentclass{article}\pagestyle{empty}&#10;\usepackage{amssymb}&#10;\usepackage{amsmath}&#10;\usepackage{color}&#10;&#10;\begin{document}&#10;\Large&#10;$m_1 + m_2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646.4192"/>
  <p:tag name="OUTPUTDPI" val="1200"/>
  <p:tag name="LATEXADDIN" val="\documentclass{article}\pagestyle{empty}&#10;\usepackage{amssymb}&#10;\usepackage{amsmath}&#10;\usepackage{color}&#10;&#10;\begin{document}&#10;\Large&#10;$m_3 + m_4$&#10;\end{document}"/>
  <p:tag name="IGUANATEXSIZE" val="20"/>
  <p:tag name="IGUANATEXCURSOR" val="137"/>
  <p:tag name="TRANSPARENCY" val="False"/>
  <p:tag name="FILENAME" val=""/>
  <p:tag name="INPUTTYPE" val="0"/>
  <p:tag name="LATEXENGINEID" val="0"/>
  <p:tag name="TEMPFOLDER" val="c:\temp\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19.985"/>
  <p:tag name="ORIGINALWIDTH" val="58.49268"/>
  <p:tag name="OUTPUTDPI" val="1200"/>
  <p:tag name="LATEXADDIN" val="\documentclass{article}\pagestyle{empty}&#10;\usepackage{amssymb}&#10;\usepackage{amsmath}&#10;\usepackage{color}&#10;&#10;\begin{document}&#10;\Large&#10;$1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1.7248"/>
  <p:tag name="OUTPUTDPI" val="1200"/>
  <p:tag name="LATEXADDIN" val="\documentclass{article}\pagestyle{empty}&#10;\usepackage{amssymb}&#10;\usepackage{amsmath}&#10;\usepackage{color}&#10;&#10;\begin{document}&#10;\Large&#10;$m_1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1111.361"/>
  <p:tag name="OUTPUTDPI" val="1200"/>
  <p:tag name="LATEXADDIN" val="\documentclass{article}\pagestyle{empty}&#10;\usepackage{amssymb}&#10;\usepackage{amsmath}&#10;\usepackage{color}&#10;&#10;\begin{document}&#10;\Large&#10;$\tilde{f}_4 = \tilde{v} + \tilde{w} + c$&#10;\end{document}"/>
  <p:tag name="IGUANATEXSIZE" val="20"/>
  <p:tag name="IGUANATEXCURSOR" val="167"/>
  <p:tag name="TRANSPARENCY" val="False"/>
  <p:tag name="FILENAME" val=""/>
  <p:tag name="INPUTTYPE" val="0"/>
  <p:tag name="LATEXENGINEID" val="0"/>
  <p:tag name="TEMPFOLDER" val="c:\temp\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764.9044"/>
  <p:tag name="OUTPUTDPI" val="1200"/>
  <p:tag name="LATEXADDIN" val="\documentclass{article}\pagestyle{empty}&#10;\usepackage{amssymb}&#10;\usepackage{amsmath}&#10;\usepackage{color}&#10;&#10;\begin{document}&#10;\Large&#10;$\tilde{f}_2 = \tilde{v} + c$&#10;\end{document}"/>
  <p:tag name="IGUANATEXSIZE" val="20"/>
  <p:tag name="IGUANATEXCURSOR" val="155"/>
  <p:tag name="TRANSPARENCY" val="False"/>
  <p:tag name="FILENAME" val=""/>
  <p:tag name="INPUTTYPE" val="0"/>
  <p:tag name="LATEXENGINEID" val="0"/>
  <p:tag name="TEMPFOLDER" val="c:\temp\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11.3986"/>
  <p:tag name="OUTPUTDPI" val="1200"/>
  <p:tag name="LATEXADDIN" val="\documentclass{article}\pagestyle{empty}&#10;\usepackage{amssymb}&#10;\usepackage{amsmath}&#10;\usepackage{color}&#10;&#10;\begin{document}&#10;\Large&#10;$\tilde{f}_3 = \tilde{v} + \tilde{w}$&#10;\end{document}"/>
  <p:tag name="IGUANATEXSIZE" val="20"/>
  <p:tag name="IGUANATEXCURSOR" val="163"/>
  <p:tag name="TRANSPARENCY" val="False"/>
  <p:tag name="FILENAME" val=""/>
  <p:tag name="INPUTTYPE" val="0"/>
  <p:tag name="LATEXENGINEID" val="0"/>
  <p:tag name="TEMPFOLDER" val="c:\temp\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464.9419"/>
  <p:tag name="OUTPUTDPI" val="1200"/>
  <p:tag name="LATEXADDIN" val="\documentclass{article}\pagestyle{empty}&#10;\usepackage{amssymb}&#10;\usepackage{amsmath}&#10;\usepackage{color}&#10;&#10;\begin{document}&#10;\Large&#10;$\tilde{f}_1 = \tilde{v}$&#10;\end{document}"/>
  <p:tag name="IGUANATEXSIZE" val="20"/>
  <p:tag name="IGUANATEXCURSOR" val="151"/>
  <p:tag name="TRANSPARENCY" val="False"/>
  <p:tag name="FILENAME" val=""/>
  <p:tag name="INPUTTYPE" val="0"/>
  <p:tag name="LATEXENGINEID" val="0"/>
  <p:tag name="TEMPFOLDER" val="c:\temp\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49.6438"/>
  <p:tag name="OUTPUTDPI" val="1200"/>
  <p:tag name="LATEXADDIN" val="\documentclass{article}\pagestyle{empty}&#10;\usepackage{amssymb}&#10;\usepackage{amsmath}&#10;\usepackage{color}&#10;&#10;\begin{document}&#10;\Large&#10;$\tilde{s}_i = \tilde{f}_{4} + \tilde{\varepsilon}_i$&#10;\end{document}"/>
  <p:tag name="IGUANATEXSIZE" val="20"/>
  <p:tag name="IGUANATEXCURSOR" val="177"/>
  <p:tag name="TRANSPARENCY" val="False"/>
  <p:tag name="FILENAME" val=""/>
  <p:tag name="INPUTTYPE" val="0"/>
  <p:tag name="LATEXENGINEID" val="0"/>
  <p:tag name="TEMPFOLDER" val="c:\temp\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49.6438"/>
  <p:tag name="OUTPUTDPI" val="1200"/>
  <p:tag name="LATEXADDIN" val="\documentclass{article}\pagestyle{empty}&#10;\usepackage{amssymb}&#10;\usepackage{amsmath}&#10;\usepackage{color}&#10;&#10;\begin{document}&#10;\Large&#10;$\tilde{s}_i = \tilde{f}_{2} + \tilde{\varepsilon}_i$&#10;\end{document}"/>
  <p:tag name="IGUANATEXSIZE" val="20"/>
  <p:tag name="IGUANATEXCURSOR" val="154"/>
  <p:tag name="TRANSPARENCY" val="False"/>
  <p:tag name="FILENAME" val=""/>
  <p:tag name="INPUTTYPE" val="0"/>
  <p:tag name="LATEXENGINEID" val="0"/>
  <p:tag name="TEMPFOLDER" val="c:\temp\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49.6438"/>
  <p:tag name="OUTPUTDPI" val="1200"/>
  <p:tag name="LATEXADDIN" val="\documentclass{article}\pagestyle{empty}&#10;\usepackage{amssymb}&#10;\usepackage{amsmath}&#10;\usepackage{color}&#10;&#10;\begin{document}&#10;\Large&#10;$\tilde{s}_i = \tilde{f}_{3} + \tilde{\varepsilon}_i$&#10;\end{document}"/>
  <p:tag name="IGUANATEXSIZE" val="20"/>
  <p:tag name="IGUANATEXCURSOR" val="154"/>
  <p:tag name="TRANSPARENCY" val="False"/>
  <p:tag name="FILENAME" val=""/>
  <p:tag name="INPUTTYPE" val="0"/>
  <p:tag name="LATEXENGINEID" val="0"/>
  <p:tag name="TEMPFOLDER" val="c:\temp\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950.8811"/>
  <p:tag name="OUTPUTDPI" val="1200"/>
  <p:tag name="LATEXADDIN" val="\documentclass{article}\pagestyle{empty}&#10;\usepackage{amssymb}&#10;\usepackage{amsmath}&#10;\usepackage{color}&#10;&#10;\begin{document}&#10;\Large&#10;, $\tilde{s}_i = \tilde{f}_{1} + \tilde{\varepsilon}_i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72.7034"/>
  <p:tag name="ORIGINALWIDTH" val="985.3768"/>
  <p:tag name="OUTPUTDPI" val="1200"/>
  <p:tag name="LATEXADDIN" val="\documentclass{article}\pagestyle{empty}&#10;\usepackage{amssymb}&#10;\usepackage{amsmath}&#10;\usepackage{color}&#10;&#10;\begin{document}&#10;\Large&#10;$\tilde{\varepsilon}_i \sim N(0, \sigma_{\tilde{\varepsilon}}^2)$&#10;&#10;i.i.d.&#10;&#10;\end{document}"/>
  <p:tag name="IGUANATEXSIZE" val="20"/>
  <p:tag name="IGUANATEXCURSOR" val="194"/>
  <p:tag name="TRANSPARENCY" val="False"/>
  <p:tag name="FILENAME" val=""/>
  <p:tag name="INPUTTYPE" val="0"/>
  <p:tag name="LATEXENGINEID" val="0"/>
  <p:tag name="TEMPFOLDER" val="c:\temp\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861.267"/>
  <p:tag name="ORIGINALWIDTH" val="4278.215"/>
  <p:tag name="OUTPUTDPI" val="1200"/>
  <p:tag name="LATEXADDIN" val="\documentclass{article}\pagestyle{empty}&#10;\usepackage{amssymb}&#10;\usepackage{amsmath}&#10;\usepackage{color}&#10;&#10;\begin{document}&#10;&#10;\large &#10;&#10;\noindent Set of informed traders of each type: &#10;&#10;$M_1 \cup M_2 \cup M_3 \cup M_4 = [0, 1]$&#10;&#10;\bigskip&#10;&#10;\bigskip&#10;&#10;\bigskip&#10;&#10;\noindent Noise/liquidity traders: $\tilde{z} \sim N(0, \sigma_z^2)$, independent&#10;&#10;\bigskip&#10;&#10;\bigskip&#10;&#10;\bigskip &#10;&#10;\noindent Identical CARA utility: For the coef. of absolute risk aversion $\rho &gt; 0$, $$U((f_\ell - p) x_i) = - e^{\rho(f_{\ell} - p)x_i}$$&#10;&#10;\end{document} "/>
  <p:tag name="IGUANATEXSIZE" val="20"/>
  <p:tag name="IGUANATEXCURSOR" val="334"/>
  <p:tag name="TRANSPARENCY" val="True"/>
  <p:tag name="FILENAME" val=""/>
  <p:tag name="INPUTTYPE" val="0"/>
  <p:tag name="LATEXENGINEID" val="0"/>
  <p:tag name="TEMPFOLDER" val="c:\temp\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5.4743"/>
  <p:tag name="OUTPUTDPI" val="1200"/>
  <p:tag name="LATEXADDIN" val="\documentclass{article}\pagestyle{empty}&#10;\usepackage{amssymb}&#10;\usepackage{amsmath}&#10;\usepackage{color}&#10;&#10;\begin{document}&#10;\Large&#10;$m_2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6.4829"/>
  <p:tag name="ORIGINALWIDTH" val="4282.715"/>
  <p:tag name="OUTPUTDPI" val="1200"/>
  <p:tag name="LATEXADDIN" val="\documentclass{article}\pagestyle{empty}&#10;\usepackage{amssymb}&#10;\usepackage{amsmath}&#10;\usepackage{color}&#10;&#10;\begin{document}&#10;&#10;\large &#10;&#10;\noindent Simultaneous move Bayesian game with unawareness among insiders&#10;&#10;\bigskip &#10;&#10;&#10;\end{document} "/>
  <p:tag name="IGUANATEXSIZE" val="20"/>
  <p:tag name="IGUANATEXCURSOR" val="216"/>
  <p:tag name="TRANSPARENCY" val="True"/>
  <p:tag name="FILENAME" val=""/>
  <p:tag name="INPUTTYPE" val="0"/>
  <p:tag name="LATEXENGINEID" val="0"/>
  <p:tag name="TEMPFOLDER" val="c:\temp\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467.941"/>
  <p:tag name="ORIGINALWIDTH" val="4520.435"/>
  <p:tag name="OUTPUTDPI" val="1200"/>
  <p:tag name="LATEXADDIN" val="\documentclass{article}\pagestyle{empty}&#10;\usepackage{amssymb}&#10;\usepackage{amsmath}&#10;\usepackage{color}&#10;&#10;\begin{document}&#10;&#10;\large &#10;&#10;\noindent Simultaneous move Bayesian game with unawareness among insiders&#10;&#10;\bigskip &#10;&#10;\noindent Strategy: Awareness dependent map from signals to demand functions&#10;&#10;\bigskip&#10;&#10;\noindent $X_{\ell}(i, s_i)$ demand function of trader $i$ with awareness level $\ell \in \{1, 2, ,3, 4\}$ after receiving signal $s_i$. &#10;&#10;\bigskip&#10;&#10;\noindent $X_{\ell}(i, s_i)(p)$ quantity demanded at price $p$ by trader $i$ with awareness level $\ell$ after receiving signal $s_i$&#10;&#10;\bigskip &#10;&#10;\noindent $X_1$ defined for all $i \in M_1 \cup M_2 \cup M_3 \cup M_4$&#10;&#10;\noindent $X_2$ defined for all $i \in M_2 \cup M_4$&#10;&#10;\noindent $X_3$ defined for all $i \in M_3 \cup M_4$&#10;&#10;\noindent $X_4$ defined for all $i \in M_4$&#10;&#10;&#10;\end{document} "/>
  <p:tag name="IGUANATEXSIZE" val="20"/>
  <p:tag name="IGUANATEXCURSOR" val="824"/>
  <p:tag name="TRANSPARENCY" val="True"/>
  <p:tag name="FILENAME" val=""/>
  <p:tag name="INPUTTYPE" val="0"/>
  <p:tag name="LATEXENGINEID" val="0"/>
  <p:tag name="TEMPFOLDER" val="c:\temp\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98.088"/>
  <p:tag name="ORIGINALWIDTH" val="4520.435"/>
  <p:tag name="OUTPUTDPI" val="1200"/>
  <p:tag name="LATEXADDIN" val="\documentclass{article}\pagestyle{empty}&#10;\usepackage{amssymb}&#10;\usepackage{amsmath}&#10;\usepackage{color}&#10;&#10;\begin{document}&#10;&#10;\large &#10;&#10;\noindent Simultaneous move Bayesian game with unawareness among insiders&#10;&#10;\bigskip &#10;&#10;\noindent Strategy: Awareness dependent map from signals to demand functions&#10;&#10;\bigskip&#10;&#10;\noindent $X_{\ell}(i, s_i)$ demand function of trader $i$ with awareness level $\ell \in \{1, 2, ,3, 4\}$ after receiving signal $s_i$. &#10;&#10;\bigskip&#10;&#10;\noindent $X_{\ell}(i, s_i)(p)$ quantity demanded at price $p$ by trader $i$ with awareness level $\ell$ after receiving signal $s_i$&#10;&#10;\bigskip &#10;&#10;\noindent $X_1$ defined for all $i \in M_1 \cup M_2 \cup M_3 \cup M_4$&#10;&#10;\noindent $X_2$ defined for all $i \in M_2 \cup M_4$&#10;&#10;\noindent $X_3$ defined for all $i \in M_3 \cup M_4$&#10;&#10;\noindent $X_4$ defined for all $i \in M_4$&#10;&#10;\bigskip &#10;&#10;\noindent Double auction: After privately observing $s_i$, each player $i$ submits her demand function $X_\ell(i, s_i)$ to the auctioneer&#10;&#10;\bigskip&#10;&#10;\noindent Simultaneously, the demand by noise traders $z$ is realized.&#10;&#10;\end{document} "/>
  <p:tag name="IGUANATEXSIZE" val="20"/>
  <p:tag name="IGUANATEXCURSOR" val="937"/>
  <p:tag name="TRANSPARENCY" val="True"/>
  <p:tag name="FILENAME" val=""/>
  <p:tag name="INPUTTYPE" val="0"/>
  <p:tag name="LATEXENGINEID" val="0"/>
  <p:tag name="TEMPFOLDER" val="c:\temp\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951.256"/>
  <p:tag name="ORIGINALWIDTH" val="3698.538"/>
  <p:tag name="OUTPUTDPI" val="1200"/>
  <p:tag name="LATEXADDIN" val="\documentclass{article}\pagestyle{empty}&#10;\usepackage{amssymb}&#10;\usepackage{amsmath}&#10;\usepackage{color}&#10;&#10;\begin{document}&#10;&#10;\noindent Auctioneer selects a market clearing price&#10;&#10;\bigskip &#10;&#10;\noindent Perception of market clearing price by awareness level:&#10;\begin{eqnarray*} \sum_{\ell \in \{1, 2, 3, 4\}} \int_{M_\ell} X_{\ell}(i, s_i)(p) di + z &amp; = &amp; 0\\&#10;\int_{M_1 \cup M_3} X_{1}(i, s_i)(p) di + \int_{M_2 \cup M_4} X_{2}(i, s_i)(p) di + z &amp; = &amp; 0 \\&#10;\int_{M_1 \cup M_2} X_{1}(i, s_i)(p) di + \int_{M_3 \cup M_4} X_{3}(i, s_i)(p) di + z &amp; = &amp; 0 \\&#10;\int_{[0, 1]} X_{1}(i, s_i)(p) d i + z &amp; = &amp; 0&#10;\end{eqnarray*}&#10;&#10;&#10;\end{document} "/>
  <p:tag name="IGUANATEXSIZE" val="20"/>
  <p:tag name="IGUANATEXCURSOR" val="610"/>
  <p:tag name="TRANSPARENCY" val="True"/>
  <p:tag name="FILENAME" val=""/>
  <p:tag name="INPUTTYPE" val="0"/>
  <p:tag name="LATEXENGINEID" val="0"/>
  <p:tag name="TEMPFOLDER" val="c:\temp\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02.4"/>
  <p:tag name="ORIGINALWIDTH" val="3698.538"/>
  <p:tag name="OUTPUTDPI" val="1200"/>
  <p:tag name="LATEXADDIN" val="\documentclass{article}\pagestyle{empty}&#10;\usepackage{amssymb}&#10;\usepackage{amsmath}&#10;\usepackage{color}&#10;&#10;\begin{document}&#10;&#10;\noindent Auctioneer selects a market clearing price&#10;&#10;\bigskip &#10;&#10;\noindent Perception of market clearing price by awareness level:&#10;\begin{eqnarray*} \sum_{\ell \in \{1, 2, 3, 4\}} \int_{M_\ell} X_{\ell}(i, s_i)(p) di + z &amp; = &amp; 0\\&#10;\int_{M_1 \cup M_3} X_{1}(i, s_i)(p) di + \int_{M_2 \cup M_4} X_{2}(i, s_i)(p) di + z &amp; = &amp; 0 \\&#10;\int_{M_1 \cup M_2} X_{1}(i, s_i)(p) di + \int_{M_3 \cup M_4} X_{3}(i, s_i)(p) di + z &amp; = &amp; 0 \\&#10;\int_{[0, 1]} X_{1}(i, s_i)(p) d i + z &amp; = &amp; 0&#10;\end{eqnarray*}&#10;&#10;\noindent Perception of market price random variables: &#10;&#10;$\tilde{p}_4(X_{4}, X_{3}, X_{2}, X_{1})$&#10;&#10;$\tilde{p}_2(X_{2}, X_{1})$&#10;&#10;$\tilde{p}_3(X_{3}, X_{1})$&#10;&#10;$ \tilde{p}_1(X_{1})$&#10;&#10;&#10;\end{document} "/>
  <p:tag name="IGUANATEXSIZE" val="20"/>
  <p:tag name="IGUANATEXCURSOR" val="352"/>
  <p:tag name="TRANSPARENCY" val="True"/>
  <p:tag name="FILENAME" val=""/>
  <p:tag name="INPUTTYPE" val="0"/>
  <p:tag name="LATEXENGINEID" val="0"/>
  <p:tag name="TEMPFOLDER" val="c:\temp\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44.357"/>
  <p:tag name="ORIGINALWIDTH" val="4399.7"/>
  <p:tag name="OUTPUTDPI" val="1200"/>
  <p:tag name="LATEXADDIN" val="\documentclass{article}\pagestyle{empty}&#10;\usepackage{amssymb}&#10;\usepackage{amsmath}&#10;\usepackage{color}&#10;\newtheorem{definition}{Definition}&#10;&#10;\begin{document}&#10;&#10;\noindent \textbf{Definition } A Bayes-Nash equilibrium of the game with incomplete information and unawareness defined above is a profile of strategies $(X^*_{\ell})_{\ell \in \{1, 2, 3, 4\}}$ such that&#10;\begin{itemize}&#10;\item[(4)] for all $i \in M_4$, $s_i$, and $X_4$,&#10;\begin{eqnarray*} \lefteqn{\mathbb{E}[U((\tilde{f}_4 - \tilde{p}(X^*_4, X^*_3, X^*_2, X^*_1))X^*_{4}(i, s_i)(\tilde{p}(X^*_4, X^*_3, X^*_2, X^*_1))] } \nonumber \\ &amp; \geq &amp; \mathbb{E}[U((\tilde{f}_4 - \tilde{p}(X^*_4, X^*_3, X^*_2, X^*_1))X_{4}(i, s_i)(\tilde{p}(X^*_4, X^*_3, X^*_2, X^*_1))]&#10;\end{eqnarray*}&#10;\item[(3)] for all $i \in M_3 \cup M_4$, $s_i$, and $X_3$,&#10;\begin{eqnarray*} \lefteqn{\mathbb{E}[U((\tilde{f}_3 - \tilde{p}(X^*_3, X^*_1))X^*_{3}(i, s_i)(\tilde{p}(X^*_3, X^*_1))] } \nonumber \\ &amp; \geq &amp; \mathbb{E}[U((\tilde{f}_3 - \tilde{p}(X^*_3, X^*_1))X_{3}(i, s_i)(\tilde{p}(X^*_3, X^*_1))]&#10;\end{eqnarray*}&#10;\item[(2)] for all $i \in M_2 \cup M_4$, $s_i$, and $X_2$,&#10;\begin{eqnarray*} \lefteqn{\mathbb{E}[U((\tilde{f}_2 - \tilde{p}(X^*_2, X^*_1))X^*_{2}(i, s_i)(\tilde{p}(X^*_2, X^*_1))] } \nonumber \\ &amp; \geq &amp; \mathbb{E}[U((\tilde{f}_2 - \tilde{p}(X^*_2, X^*_1))X_{2}(i, s_i)(\tilde{p}(X^*_2, X^*_1))]&#10;\end{eqnarray*}&#10;\item[(1)] for all $i \in M_1 \cup M_2 \cup M_3 \cup M_4$, $s_i$, and $X_1$,&#10;\begin{eqnarray*} \mathbb{E}[U((\tilde{f}_1 - \tilde{p}(X^*_1))X^*_{1}(i, s_i)(\tilde{p}(X^*_1))] &amp; \geq &amp; \mathbb{E}[U((\tilde{f}_1 - \tilde{p}(X^*_1))X_{1}(i, s_i)(\tilde{p}(X^*_1))]&#10;\end{eqnarray*}&#10;\end{itemize} &#10;&#10;&#10;\end{document} 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85.414"/>
  <p:tag name="ORIGINALWIDTH" val="4291.713"/>
  <p:tag name="OUTPUTDPI" val="1200"/>
  <p:tag name="LATEXADDIN" val="\documentclass{article}\pagestyle{empty}&#10;\usepackage{amssymb}&#10;\usepackage{amsmath}&#10;\usepackage{color}&#10;\newtheorem{proposition}{Proposition}&#10;&#10;\begin{document}&#10;&#10;&#10;\begin{proposition}\label{characterization} There exists a unique Bayes-Nash equilibrium in linear strategies that is symmetric. It is characterized by:&#10;\begin{enumerate}&#10;\item The equilibrium strategies of informed traders of awareness type 1 are given by&#10;\begin{eqnarray*}\label{strategies_type1}  X^*_1(s_i)(p) &amp; = &amp; \beta_1 s_i - \gamma_1 p&#10;\end{eqnarray*} with&#10;\begin{eqnarray*} \beta_1 &amp; = &amp; \frac{\tau_{\varepsilon_i}}{\rho} \\&#10;\gamma_1 &amp; = &amp; \frac{\left(\tau_{v} + \tau_{\varepsilon_i} + \left(\frac{\tau_{\varepsilon_i}}{\rho}\right)^2 \tau_z \right) \rho}{\tau_{\varepsilon_i} \tau_{z} + \rho^2}&#10;\end{eqnarray*}&#10;\item The equilibrium strategies of informed traders of awareness type 2 are given by&#10;\begin{eqnarray*}\label{strategies_type2}  X^*_2(s_i)(p) &amp; = &amp; \alpha_2 + \beta_2 s_i - \gamma_2 p&#10;\end{eqnarray*} with&#10;\begin{eqnarray*}&#10;\alpha_2 &amp; = &amp; c \frac{\tau_v \rho}{(m_2 + m_4) \tau_{\varepsilon_i}\tau_{z} + \rho^2} \\&#10;\beta_2 &amp; = &amp; \beta_1 \\&#10;\gamma_2 &amp; = &amp; \gamma_1&#10;\end{eqnarray*}&#10;\item The equilibrium strategies of informed traders of awareness type 3 are given by&#10;\begin{eqnarray*}\label{strategies_type3}  X^*_3(s_i)(p) &amp; = &amp; \beta_3 s_i - \gamma_3 p&#10;\end{eqnarray*} with&#10;\begin{eqnarray*}&#10;\beta_3 &amp; = &amp; \beta_1 \\&#10;\gamma_3 &amp; = &amp;  \frac{\left(\tau_{v + w} + \tau_{\varepsilon_{i}} + \left(\frac{\tau_{\varepsilon_i}}{\rho}\right)^2 \tau_z\right) \rho}{(m_3 + m_4) \tau_{\varepsilon_i} \tau_z + \rho^2} - \frac{\tau_{\varepsilon_i} \tau_z}{(m_3 + m_4) \tau_{\varepsilon_i} \tau_z + \rho^2} (m_1 + m_2) \gamma_1&#10;\end{eqnarray*}&#10;\item The equilibrium strategies of informed traders of awareness type 4 are given by&#10;\begin{eqnarray*}\label{strategies_type4}  X^*_4(s_i)(p) &amp; = &amp; \alpha_4 + \beta_4 s_i - \gamma_4 p&#10;\end{eqnarray*} with&#10;\begin{eqnarray*}&#10;\alpha_4 &amp; = &amp; c \frac{(m_2 + m_4)\tau_{v+w} \tau_{\varepsilon_i} \tau_z \rho + \tau_{v + w} \rho^3}{(m_4 \tau_{\varepsilon_i} \tau_{z} + \rho^2)((m_2 + m_4) \tau_{\varepsilon_i} \tau_z + \rho^2)} - \frac{\tau_{v+w} \tau_{\varepsilon_i} \tau_z}{m_4 \tau_{\varepsilon_i} \tau_z + \rho^2} \alpha_2\\&#10;\beta_4 &amp; = &amp; \beta_1 \\&#10;\gamma_4 &amp; = &amp; \gamma_3&#10;\end{eqnarray*}&#10;\end{enumerate}&#10;\end{proposition}&#10;&#10;\end{document} "/>
  <p:tag name="IGUANATEXSIZE" val="20"/>
  <p:tag name="IGUANATEXCURSOR" val="2347"/>
  <p:tag name="TRANSPARENCY" val="True"/>
  <p:tag name="FILENAME" val=""/>
  <p:tag name="INPUTTYPE" val="0"/>
  <p:tag name="LATEXENGINEID" val="0"/>
  <p:tag name="TEMPFOLDER" val="c:\temp\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685.414"/>
  <p:tag name="ORIGINALWIDTH" val="4291.713"/>
  <p:tag name="OUTPUTDPI" val="1200"/>
  <p:tag name="LATEXADDIN" val="\documentclass{article}\pagestyle{empty}&#10;\usepackage{amssymb}&#10;\usepackage{amsmath}&#10;\usepackage{color}&#10;\newtheorem{proposition}{Proposition}&#10;&#10;\begin{document}&#10;&#10;&#10;\begin{proposition}\label{characterization} There exists a unique Bayes-Nash equilibrium in linear strategies that is symmetric. It is characterized by:&#10;\begin{enumerate}&#10;\item The equilibrium strategies of informed traders of awareness type 1 are given by&#10;\begin{eqnarray*}\label{strategies_type1}  X^*_1(s_i)(p) &amp; = &amp; \beta_1 s_i - \gamma_1 p&#10;\end{eqnarray*} with&#10;\begin{eqnarray*} \beta_1 &amp; = &amp; \frac{\tau_{\varepsilon_i}}{\rho} \\&#10;\gamma_1 &amp; = &amp; \frac{\left(\tau_{v} + \tau_{\varepsilon_i} + \left(\frac{\tau_{\varepsilon_i}}{\rho}\right)^2 \tau_z \right) \rho}{\tau_{\varepsilon_i} \tau_{z} + \rho^2}&#10;\end{eqnarray*}&#10;\item The equilibrium strategies of informed traders of awareness type 2 are given by&#10;\begin{eqnarray*}\label{strategies_type2}  X^*_2(s_i)(p) &amp; = &amp; \alpha_2 + \beta_2 s_i - \gamma_2 p&#10;\end{eqnarray*} with&#10;\begin{eqnarray*}&#10;\alpha_2 &amp; = &amp; c \frac{\tau_v \rho}{(m_2 + m_4) \tau_{\varepsilon_i}\tau_{z} + \rho^2} \\&#10;\beta_2 &amp; = &amp; \beta_1 \\&#10;\gamma_2 &amp; = &amp; \gamma_1&#10;\end{eqnarray*}&#10;\item The equilibrium strategies of informed traders of awareness type 3 are given by&#10;\begin{eqnarray*}\label{strategies_type3}  X^*_3(s_i)(p) &amp; = &amp; \beta_3 s_i - \gamma_3 p&#10;\end{eqnarray*} with&#10;\begin{eqnarray*}&#10;\beta_3 &amp; = &amp; \beta_1 \\&#10;\gamma_3 &amp; = &amp;  \frac{\left(\tau_{v + w} + \tau_{\varepsilon_{i}} + \left(\frac{\tau_{\varepsilon_i}}{\rho}\right)^2 \tau_z\right) \rho}{(m_3 + m_4) \tau_{\varepsilon_i} \tau_z + \rho^2} - \frac{\tau_{\varepsilon_i} \tau_z}{(m_3 + m_4) \tau_{\varepsilon_i} \tau_z + \rho^2} (m_1 + m_2) \gamma_1&#10;\end{eqnarray*}&#10;\item The equilibrium strategies of informed traders of awareness type 4 are given by&#10;\begin{eqnarray*}\label{strategies_type4}  X^*_4(s_i)(p) &amp; = &amp; \alpha_4 + \beta_4 s_i - \gamma_4 p&#10;\end{eqnarray*} with&#10;\begin{eqnarray*}&#10;\alpha_4 &amp; = &amp; c \frac{(m_2 + m_4)\tau_{v+w} \tau_{\varepsilon_i} \tau_z \rho + \tau_{v + w} \rho^3}{(m_4 \tau_{\varepsilon_i} \tau_{z} + \rho^2)((m_2 + m_4) \tau_{\varepsilon_i} \tau_z + \rho^2)} - \frac{\tau_{v+w} \tau_{\varepsilon_i} \tau_z}{m_4 \tau_{\varepsilon_i} \tau_z + \rho^2} \alpha_2\\&#10;\beta_4 &amp; = &amp; \beta_1 \\&#10;\gamma_4 &amp; = &amp; \gamma_3&#10;\end{eqnarray*}&#10;\end{enumerate}&#10;\end{proposition}&#10;&#10;\end{document} "/>
  <p:tag name="IGUANATEXSIZE" val="20"/>
  <p:tag name="IGUANATEXCURSOR" val="2347"/>
  <p:tag name="TRANSPARENCY" val="True"/>
  <p:tag name="FILENAME" val=""/>
  <p:tag name="INPUTTYPE" val="0"/>
  <p:tag name="LATEXENGINEID" val="0"/>
  <p:tag name="TEMPFOLDER" val="c:\temp\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20.323"/>
  <p:tag name="ORIGINALWIDTH" val="1931.009"/>
  <p:tag name="OUTPUTDPI" val="1200"/>
  <p:tag name="LATEXADDIN" val="\documentclass{article}\pagestyle{empty}&#10;\usepackage{amssymb}&#10;\usepackage{amsmath}&#10;\usepackage{color}&#10;&#10;\begin{document}&#10;&#10;\large &#10;&#10;\begin{eqnarray*}&#10;X^*_4(s_i)(p) &amp; = &amp; \beta_4 s_i - \gamma_4 p + \alpha_4 \\&#10;&amp; &amp; \\&#10;X^*_3(s_i)(p) &amp; = &amp; \beta_3 s_i - \gamma_3 p \\&#10;&amp; &amp; \\&#10;X^*_2(s_i)(p) &amp; = &amp; \beta_2 s_i - \gamma_2 p + \alpha_2 \\&#10;&amp; &amp; \\&#10;X^*_1(s_i)(p) &amp; = &amp; \beta_1 s_i - \gamma_1 p &#10;\end{eqnarray*}&#10;&#10;\end{document} "/>
  <p:tag name="IGUANATEXSIZE" val="20"/>
  <p:tag name="IGUANATEXCURSOR" val="340"/>
  <p:tag name="TRANSPARENCY" val="True"/>
  <p:tag name="FILENAME" val=""/>
  <p:tag name="INPUTTYPE" val="0"/>
  <p:tag name="LATEXENGINEID" val="0"/>
  <p:tag name="TEMPFOLDER" val="c:\temp\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00.7124"/>
  <p:tag name="ORIGINALWIDTH" val="158.2302"/>
  <p:tag name="OUTPUTDPI" val="1200"/>
  <p:tag name="LATEXADDIN" val="\documentclass{article}\pagestyle{empty}&#10;\usepackage{amssymb}&#10;\usepackage{amsmath}&#10;\usepackage{color}&#10;&#10;\begin{document}&#10;&#10;\large &#10;&#10;$$\frac{\tau_{\varepsilon_i}}{\rho}$$&#10;\end{document} "/>
  <p:tag name="IGUANATEXSIZE" val="20"/>
  <p:tag name="IGUANATEXCURSOR" val="167"/>
  <p:tag name="TRANSPARENCY" val="True"/>
  <p:tag name="FILENAME" val=""/>
  <p:tag name="INPUTTYPE" val="0"/>
  <p:tag name="LATEXENGINEID" val="0"/>
  <p:tag name="TEMPFOLDER" val="c:\temp\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9.4863"/>
  <p:tag name="ORIGINALWIDTH" val="206.2243"/>
  <p:tag name="OUTPUTDPI" val="1200"/>
  <p:tag name="LATEXADDIN" val="\documentclass{article}\pagestyle{empty}&#10;\usepackage{amssymb}&#10;\usepackage{amsmath}&#10;\usepackage{color}&#10;&#10;\begin{document}&#10;\Large&#10;$m_3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5.9655"/>
  <p:tag name="ORIGINALWIDTH" val="629.9213"/>
  <p:tag name="OUTPUTDPI" val="1200"/>
  <p:tag name="LATEXADDIN" val="\documentclass{article}\pagestyle{empty}&#10;\usepackage{amssymb}&#10;\usepackage{amsmath}&#10;\usepackage{color}&#10;&#10;\begin{document}&#10;&#10;\large &#10;&#10;\noindent $\alpha_4 &lt; \alpha_2$&#10;&#10;\noindent if $m_2 \leq \tau_v$&#10;&#10;\end{document} "/>
  <p:tag name="IGUANATEXSIZE" val="20"/>
  <p:tag name="IGUANATEXCURSOR" val="173"/>
  <p:tag name="TRANSPARENCY" val="True"/>
  <p:tag name="FILENAME" val=""/>
  <p:tag name="INPUTTYPE" val="0"/>
  <p:tag name="LATEXENGINEID" val="0"/>
  <p:tag name="TEMPFOLDER" val="c:\temp\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03.8995"/>
  <p:tag name="ORIGINALWIDTH" val="1094.113"/>
  <p:tag name="OUTPUTDPI" val="1200"/>
  <p:tag name="LATEXADDIN" val="\documentclass{article}\pagestyle{empty}&#10;\usepackage{amssymb}&#10;\usepackage{amsmath}&#10;\usepackage{xcolor}&#10;&#10;\begin{document}&#10;&#10;\large &#10;&#10;&#10;\begin{eqnarray*}&#10;\textcolor{gray}{\tilde{f}_4} &amp; = &amp; \textcolor{gray}{\tilde{v} + \tilde{w} + c} \\&#10;\textcolor{gray}{\tilde{f}_3} &amp; = &amp; \textcolor{gray}{\tilde{v} + \tilde{w}} \\&#10;\textcolor{gray}{\tilde{f}_2} &amp; = &amp; \textcolor{gray}{\tilde{v} + c}\\&#10;\textcolor{gray}{\tilde{f}_1} &amp; = &amp; \textcolor{gray}{\tilde{v}} &#10;\end{eqnarray*}&#10;&#10;\end{document} "/>
  <p:tag name="IGUANATEXSIZE" val="20"/>
  <p:tag name="IGUANATEXCURSOR" val="435"/>
  <p:tag name="TRANSPARENCY" val="True"/>
  <p:tag name="FILENAME" val=""/>
  <p:tag name="INPUTTYPE" val="0"/>
  <p:tag name="LATEXENGINEID" val="0"/>
  <p:tag name="TEMPFOLDER" val="c:\temp\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776.903"/>
  <p:tag name="ORIGINALWIDTH" val="4287.214"/>
  <p:tag name="OUTPUTDPI" val="1200"/>
  <p:tag name="LATEXADDIN" val="\documentclass{article}\pagestyle{empty}&#10;\usepackage{amssymb}&#10;\usepackage{amsmath}&#10;\usepackage{color}&#10;\newtheorem{proposition}{Proposition}&#10;\newtheorem{definition}{Definition}&#10;\newtheorem{corollary}{Corollary}&#10;&#10;\begin{document}&#10;&#10;\noindent \textbf{Definition (Market depth)} \emph{Market depth} is the reciprocate of the mean price sensitivity in the market,&#10;$$\lambda_{1} := \frac{1}{\gamma_1}; \mbox{ for } \ell = 2, 3,  \lambda_{\ell} := \frac{1}{(m_1 + m_{5-\ell}) \gamma_1 + (m_\ell + m_4) \gamma_{\ell}}; \ \lambda_{4} := \frac{1}{\sum_{{\ell} = 1}^4 m_\ell \gamma_\ell}.$$&#10;&#10;\bigskip&#10;&#10;\noindent \textbf{Corollary} In the symmetric linear Bayes-Nash equilibrium,&#10;$$\lambda_1 = \lambda_2 &lt; \lambda_3 = \lambda_4.$$&#10;&#10;&#10;\bigskip&#10;&#10;\noindent \textbf{Definition (Price precision)} \emph{Price precision} is defined by $\eta_{1} := \tau_{f_1} + \beta_1^2 \tau_z$; &#10;for $\ell = 2, 3, \eta_{\ell} := \tau_{f_\ell} + ((m_1 + m_{5-\ell}) \beta_1 + (m_\ell + m_4) \beta_\ell)^2 \tau_z$; &#10;$\eta_4 := \tau_{f_4} + \left(\sum_{\ell = 1}^4 m_{\ell} \beta_\ell\right)^2 \tau_z.$&#10;&#10;\bigskip&#10;&#10;\noindent \textbf{Corollary} In symmetric linear Bayes-Nash equilibrium,&#10;$$\eta_{1} = \eta_{2} &gt; \eta_{3} = \eta_{4}.$$&#10;&#10;&#10;\end{document} "/>
  <p:tag name="IGUANATEXSIZE" val="20"/>
  <p:tag name="IGUANATEXCURSOR" val="729"/>
  <p:tag name="TRANSPARENCY" val="True"/>
  <p:tag name="FILENAME" val=""/>
  <p:tag name="INPUTTYPE" val="0"/>
  <p:tag name="LATEXENGINEID" val="0"/>
  <p:tag name="TEMPFOLDER" val="c:\temp\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842.1447"/>
  <p:tag name="ORIGINALWIDTH" val="1050.619"/>
  <p:tag name="OUTPUTDPI" val="1200"/>
  <p:tag name="LATEXADDIN" val="\documentclass{article}\pagestyle{empty}&#10;\usepackage{amssymb}&#10;\usepackage{amsmath}&#10;\usepackage{color}&#10;&#10;\begin{document}&#10;\Large&#10;&#10;\noindent $\tilde{v} \sim N(0, \sigma_{\tilde{v}})$ &#10;&#10;\noindent $\tilde{w} \sim N(\bar{w}, \sigma_{\tilde{w}})$ &#10;&#10;\noindent $\tilde{\varepsilon} \sim N(0, \sigma_{\tilde{\varepsilon}})$&#10;&#10;\noindent independent&#10;&#10;\end{document}"/>
  <p:tag name="IGUANATEXSIZE" val="20"/>
  <p:tag name="IGUANATEXCURSOR" val="311"/>
  <p:tag name="TRANSPARENCY" val="False"/>
  <p:tag name="FILENAME" val=""/>
  <p:tag name="INPUTTYPE" val="0"/>
  <p:tag name="LATEXENGINEID" val="0"/>
  <p:tag name="TEMPFOLDER" val="c:\temp\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1049.119"/>
  <p:tag name="OUTPUTDPI" val="1200"/>
  <p:tag name="LATEXADDIN" val="\documentclass{article}\pagestyle{empty}&#10;\usepackage{amssymb}&#10;\usepackage{amsmath}&#10;\usepackage{color}&#10;&#10;\begin{document}&#10;\Large&#10;&#10;$s = \tilde{v} + \tilde{w} + \tilde{\varepsilon}$&#10;&#10;\end{document}"/>
  <p:tag name="IGUANATEXSIZE" val="20"/>
  <p:tag name="IGUANATEXCURSOR" val="177"/>
  <p:tag name="TRANSPARENCY" val="False"/>
  <p:tag name="FILENAME" val=""/>
  <p:tag name="INPUTTYPE" val="0"/>
  <p:tag name="LATEXENGINEID" val="0"/>
  <p:tag name="TEMPFOLDER" val="c:\temp\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3.4833"/>
  <p:tag name="ORIGINALWIDTH" val="702.6621"/>
  <p:tag name="OUTPUTDPI" val="1200"/>
  <p:tag name="LATEXADDIN" val="\documentclass{article}\pagestyle{empty}&#10;\usepackage{amssymb}&#10;\usepackage{amsmath}&#10;\usepackage{color}&#10;&#10;\begin{document}&#10;\Large&#10;&#10;$s = \tilde{v} + \tilde{\varepsilon}$&#10;&#10;\end{document}"/>
  <p:tag name="IGUANATEXSIZE" val="20"/>
  <p:tag name="IGUANATEXCURSOR" val="143"/>
  <p:tag name="TRANSPARENCY" val="False"/>
  <p:tag name="FILENAME" val=""/>
  <p:tag name="INPUTTYPE" val="0"/>
  <p:tag name="LATEXENGINEID" val="0"/>
  <p:tag name="TEMPFOLDER" val="c:\temp\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.9839"/>
  <p:tag name="ORIGINALWIDTH" val="120.7349"/>
  <p:tag name="OUTPUTDPI" val="1200"/>
  <p:tag name="LATEXADDIN" val="\documentclass{article}\pagestyle{empty}&#10;\usepackage{amssymb}&#10;\usepackage{amsmath}&#10;\usepackage{color}&#10;&#10;\begin{document}&#10;\Large&#10;$A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5.2343"/>
  <p:tag name="OUTPUTDPI" val="1200"/>
  <p:tag name="LATEXADDIN" val="\documentclass{article}\pagestyle{empty}&#10;\usepackage{amssymb}&#10;\usepackage{amsmath}&#10;\usepackage{color}&#10;&#10;\begin{document}&#10;\Large&#10;$B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39.2201"/>
  <p:tag name="OUTPUTDPI" val="1200"/>
  <p:tag name="LATEXADDIN" val="\documentclass{article}\pagestyle{empty}&#10;\usepackage{amssymb}&#10;\usepackage{amsmath}&#10;\usepackage{color}&#10;&#10;\begin{document}&#10;\Large&#10;$m_A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43.7195"/>
  <p:tag name="OUTPUTDPI" val="1200"/>
  <p:tag name="LATEXADDIN" val="\documentclass{article}\pagestyle{empty}&#10;\usepackage{amssymb}&#10;\usepackage{amsmath}&#10;\usepackage{color}&#10;&#10;\begin{document}&#10;\Large&#10;$m_B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06.4867"/>
  <p:tag name="ORIGINALWIDTH" val="208.4739"/>
  <p:tag name="OUTPUTDPI" val="1200"/>
  <p:tag name="LATEXADDIN" val="\documentclass{article}\pagestyle{empty}&#10;\usepackage{amssymb}&#10;\usepackage{amsmath}&#10;\usepackage{color}&#10;&#10;\begin{document}&#10;\Large&#10;$m_4$&#10;\end{document}"/>
  <p:tag name="IGUANATEXSIZE" val="20"/>
  <p:tag name="IGUANATEXCURSOR" val="131"/>
  <p:tag name="TRANSPARENCY" val="False"/>
  <p:tag name="FILENAME" val=""/>
  <p:tag name="INPUTTYPE" val="0"/>
  <p:tag name="LATEXENGINEID" val="0"/>
  <p:tag name="TEMPFOLDER" val="c:\temp\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3.7346"/>
  <p:tag name="ORIGINALWIDTH" val="125.2343"/>
  <p:tag name="OUTPUTDPI" val="1200"/>
  <p:tag name="LATEXADDIN" val="\documentclass{article}\pagestyle{empty}&#10;\usepackage{amssymb}&#10;\usepackage{amsmath}&#10;\usepackage{color}&#10;&#10;\begin{document}&#10;\Large&#10;$B$&#10;\end{document}"/>
  <p:tag name="IGUANATEXSIZE" val="20"/>
  <p:tag name="IGUANATEXCURSOR" val="129"/>
  <p:tag name="TRANSPARENCY" val="False"/>
  <p:tag name="FILENAME" val=""/>
  <p:tag name="INPUTTYPE" val="0"/>
  <p:tag name="LATEXENGINEID" val="0"/>
  <p:tag name="TEMPFOLDER" val="c:\temp\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842.1447"/>
  <p:tag name="OUTPUTDPI" val="1200"/>
  <p:tag name="LATEXADDIN" val="\documentclass{article}\pagestyle{empty}&#10;\usepackage{amssymb}&#10;\usepackage{amsmath}&#10;\usepackage{color}&#10;&#10;\begin{document}&#10;\Large&#10;$\tilde{f}_A = \tilde{v} + \tilde{w}$&#10;\end{document}"/>
  <p:tag name="IGUANATEXSIZE" val="20"/>
  <p:tag name="IGUANATEXCURSOR" val="139"/>
  <p:tag name="TRANSPARENCY" val="False"/>
  <p:tag name="FILENAME" val=""/>
  <p:tag name="INPUTTYPE" val="0"/>
  <p:tag name="LATEXENGINEID" val="0"/>
  <p:tag name="TEMPFOLDER" val="c:\temp\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503.1871"/>
  <p:tag name="OUTPUTDPI" val="1200"/>
  <p:tag name="LATEXADDIN" val="\documentclass{article}\pagestyle{empty}&#10;\usepackage{amssymb}&#10;\usepackage{amsmath}&#10;\usepackage{color}&#10;&#10;\begin{document}&#10;\Large&#10;$\tilde{f}_B = \tilde{v}$&#10;\end{document}"/>
  <p:tag name="IGUANATEXSIZE" val="20"/>
  <p:tag name="IGUANATEXCURSOR" val="139"/>
  <p:tag name="TRANSPARENCY" val="False"/>
  <p:tag name="FILENAME" val=""/>
  <p:tag name="INPUTTYPE" val="0"/>
  <p:tag name="LATEXENGINEID" val="0"/>
  <p:tag name="TEMPFOLDER" val="c:\temp\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8.313"/>
  <p:tag name="ORIGINALWIDTH" val="4296.963"/>
  <p:tag name="OUTPUTDPI" val="1200"/>
  <p:tag name="LATEXADDIN" val="\documentclass{article}\pagestyle{empty}&#10;\usepackage{amssymb}&#10;\usepackage{amsmath}&#10;\usepackage{color}&#10;&#10;\begin{document}&#10;&#10;\large&#10; &#10;\noindent For $i \in M_A$, $(d(i, s), X_A^N(i, s), X_A^D(i, s), X(i, s))$&#10;&#10;\noindent For $i \in M_B$, $(X_B^D(i, s), X(i, s))$&#10;&#10;\bigskip&#10;&#10;\noindent $d(i, s)(p) \in \{D, N\}$ &#10;&#10;\noindent Interpretation: Envelope with price range written on it. If $p$ is in the range, market maker opens envelop and broadcasts message.&#10;  &#10;\bigskip &#10;&#10;\noindent Because signals are common, disclosure does not signal information, just raises awareness&#10;&#10;\bigskip&#10;&#10;&#10;&#10;&#10;\end{document} "/>
  <p:tag name="IGUANATEXSIZE" val="20"/>
  <p:tag name="IGUANATEXCURSOR" val="572"/>
  <p:tag name="TRANSPARENCY" val="True"/>
  <p:tag name="FILENAME" val=""/>
  <p:tag name="INPUTTYPE" val="0"/>
  <p:tag name="LATEXENGINEID" val="0"/>
  <p:tag name="TEMPFOLDER" val="c:\temp\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68.129"/>
  <p:tag name="ORIGINALWIDTH" val="4307.461"/>
  <p:tag name="OUTPUTDPI" val="1200"/>
  <p:tag name="LATEXADDIN" val="\documentclass{article}\pagestyle{empty}&#10;\usepackage{amssymb}&#10;\usepackage{amsmath}&#10;\usepackage{color}&#10;&#10;\begin{document}&#10;&#10;\large&#10; &#10;\noindent For $i \in M_A$, $(d(i, s), X_A^N(i, s), X_A^D(i, s), X(i, s))$&#10;&#10;\noindent For $i \in M_B$, $(X_B^D(i, s), X(i, s))$&#10;&#10;\bigskip&#10;&#10;\noindent $d(i, s)(p) \in \{D, N\}$ &#10;&#10;\noindent Interpretation: Envelope with price range written on it. If $p$ is in the range, market maker opens envelop and broadcasts message.&#10;  &#10;\bigskip &#10;&#10;\noindent Because signals are common, disclosure does not signal information, just raises awareness&#10;&#10;\bigskip&#10;&#10;\noindent Symmetric perfect Bayesian equilibrium&#10;&#10;\bigskip&#10;&#10;\noindent Closed-form solution&#10;&#10;\bigskip&#10;&#10;\noindent $X^{D*}_B = X^{D*}_A = X^{N*}_A =: X^*_A$&#10;&#10;\bigskip &#10;&#10;\noindent Equilibrium demand functions retain features of types 4 and 1 of prior model, i.e, $\gamma_A &lt; \gamma_B$&#10;&#10;  &#10;&#10;&#10;&#10;\end{document} "/>
  <p:tag name="IGUANATEXSIZE" val="20"/>
  <p:tag name="IGUANATEXCURSOR" val="737"/>
  <p:tag name="TRANSPARENCY" val="True"/>
  <p:tag name="FILENAME" val=""/>
  <p:tag name="INPUTTYPE" val="0"/>
  <p:tag name="LATEXENGINEID" val="0"/>
  <p:tag name="TEMPFOLDER" val="c:\temp\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77.24032"/>
  <p:tag name="OUTPUTDPI" val="1200"/>
  <p:tag name="LATEXADDIN" val="\documentclass{article}\pagestyle{empty}&#10;\usepackage{amssymb}&#10;\usepackage{amsmath}&#10;\usepackage{color}&#10;&#10;\begin{document}&#10;&#10;\large &#10;&#10;$p$&#10;&#10;\end{document} 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49158"/>
  <p:tag name="ORIGINALWIDTH" val="54.74315"/>
  <p:tag name="OUTPUTDPI" val="1200"/>
  <p:tag name="LATEXADDIN" val="\documentclass{article}\pagestyle{empty}&#10;\usepackage{amssymb}&#10;\usepackage{amsmath}&#10;\usepackage{color}&#10;&#10;\begin{document}&#10;&#10;\large &#10;&#10;$s$&#10;&#10;\end{document} 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140.2324"/>
  <p:tag name="OUTPUTDPI" val="1200"/>
  <p:tag name="LATEXADDIN" val="\documentclass{article}\pagestyle{empty}&#10;\usepackage{amssymb}&#10;\usepackage{amsmath}&#10;\usepackage{color}&#10;&#10;\begin{document}&#10;&#10;\large &#10;&#10;$\psi_3$&#10;&#10;\end{document} 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628.4214"/>
  <p:tag name="OUTPUTDPI" val="1200"/>
  <p:tag name="LATEXADDIN" val="\documentclass{article}\pagestyle{empty}&#10;\usepackage{amssymb}&#10;\usepackage{amsmath}&#10;\usepackage{color}&#10;&#10;\begin{document}&#10;&#10;\large &#10;&#10;$\psi_1 \psi_3 + \psi_2$&#10;&#10;\end{document} "/>
  <p:tag name="IGUANATEXSIZE" val="20"/>
  <p:tag name="IGUANATEXCURSOR" val="153"/>
  <p:tag name="TRANSPARENCY" val="True"/>
  <p:tag name="FILENAME" val=""/>
  <p:tag name="INPUTTYPE" val="0"/>
  <p:tag name="LATEXENGINEID" val="0"/>
  <p:tag name="TEMPFOLDER" val="c:\temp\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34.2332"/>
  <p:tag name="ORIGINALWIDTH" val="547.4316"/>
  <p:tag name="OUTPUTDPI" val="1200"/>
  <p:tag name="LATEXADDIN" val="\documentclass{article}\pagestyle{empty}&#10;\usepackage{amssymb}&#10;\usepackage{amsmath}&#10;\usepackage{color}&#10;&#10;\begin{document}&#10;&#10;\large &#10;&#10;$\psi_1 p + \psi_2$&#10;&#10;\end{document} "/>
  <p:tag name="IGUANATEXSIZE" val="20"/>
  <p:tag name="IGUANATEXCURSOR" val="139"/>
  <p:tag name="TRANSPARENCY" val="True"/>
  <p:tag name="FILENAME" val=""/>
  <p:tag name="INPUTTYPE" val="0"/>
  <p:tag name="LATEXENGINEID" val="0"/>
  <p:tag name="TEMPFOLDER" val="c:\temp\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03.9745"/>
  <p:tag name="ORIGINALWIDTH" val="1111.361"/>
  <p:tag name="OUTPUTDPI" val="1200"/>
  <p:tag name="LATEXADDIN" val="\documentclass{article}\pagestyle{empty}&#10;\usepackage{amssymb}&#10;\usepackage{amsmath}&#10;\usepackage{color}&#10;&#10;\begin{document}&#10;\Large&#10;$\tilde{f}_4 = \tilde{v} + \tilde{w} + c$&#10;\end{document}"/>
  <p:tag name="IGUANATEXSIZE" val="20"/>
  <p:tag name="IGUANATEXCURSOR" val="167"/>
  <p:tag name="TRANSPARENCY" val="False"/>
  <p:tag name="FILENAME" val=""/>
  <p:tag name="INPUTTYPE" val="0"/>
  <p:tag name="LATEXENGINEID" val="0"/>
  <p:tag name="TEMPFOLDER" val="c:\temp\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9843"/>
  <p:tag name="ORIGINALWIDTH" val="162.7297"/>
  <p:tag name="OUTPUTDPI" val="1200"/>
  <p:tag name="LATEXADDIN" val="\documentclass{article}\pagestyle{empty}&#10;\usepackage{amssymb}&#10;\usepackage{amsmath}&#10;\usepackage{color}&#10;&#10;\begin{document}&#10;&#10;\large &#10;&#10;$K_1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5.2343"/>
  <p:tag name="ORIGINALWIDTH" val="165.7293"/>
  <p:tag name="OUTPUTDPI" val="1200"/>
  <p:tag name="LATEXADDIN" val="\documentclass{article}\pagestyle{empty}&#10;\usepackage{amssymb}&#10;\usepackage{amsmath}&#10;\usepackage{color}&#10;&#10;\begin{document}&#10;&#10;\large &#10;&#10;$K_2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95.23811"/>
  <p:tag name="ORIGINALWIDTH" val="77.24032"/>
  <p:tag name="OUTPUTDPI" val="1200"/>
  <p:tag name="LATEXADDIN" val="\documentclass{article}\pagestyle{empty}&#10;\usepackage{amssymb}&#10;\usepackage{amsmath}&#10;\usepackage{color}&#10;&#10;\begin{document}&#10;&#10;\large &#10;&#10;$p$&#10;&#10;\end{document} "/>
  <p:tag name="IGUANATEXSIZE" val="20"/>
  <p:tag name="IGUANATEXCURSOR" val="133"/>
  <p:tag name="TRANSPARENCY" val="True"/>
  <p:tag name="FILENAME" val=""/>
  <p:tag name="INPUTTYPE" val="0"/>
  <p:tag name="LATEXENGINEID" val="0"/>
  <p:tag name="TEMPFOLDER" val="c:\temp\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1157.855"/>
  <p:tag name="OUTPUTDPI" val="1200"/>
  <p:tag name="LATEXADDIN" val="\documentclass{article}\pagestyle{empty}&#10;\usepackage{amssymb}&#10;\usepackage{amsmath}&#10;\usepackage{xcolor}&#10;&#10;\begin{document}&#10;&#10;\large &#10;&#10;\textcolor{orange}{$z &lt; 0$ (net supply)}&#10;&#10;\end{document} "/>
  <p:tag name="IGUANATEXSIZE" val="20"/>
  <p:tag name="IGUANATEXCURSOR" val="163"/>
  <p:tag name="TRANSPARENCY" val="True"/>
  <p:tag name="FILENAME" val=""/>
  <p:tag name="INPUTTYPE" val="0"/>
  <p:tag name="LATEXENGINEID" val="0"/>
  <p:tag name="TEMPFOLDER" val="c:\temp\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70.2287"/>
  <p:tag name="OUTPUTDPI" val="1200"/>
  <p:tag name="LATEXADDIN" val="\documentclass{article}\pagestyle{empty}&#10;\usepackage{amssymb}&#10;\usepackage{amsmath}&#10;\usepackage{color}&#10;&#10;\begin{document}&#10;&#10;\large &#10;&#10;$p^N$&#10;&#10;\end{document} "/>
  <p:tag name="IGUANATEXSIZE" val="20"/>
  <p:tag name="IGUANATEXCURSOR" val="134"/>
  <p:tag name="TRANSPARENCY" val="True"/>
  <p:tag name="FILENAME" val=""/>
  <p:tag name="INPUTTYPE" val="0"/>
  <p:tag name="LATEXENGINEID" val="0"/>
  <p:tag name="TEMPFOLDER" val="c:\temp\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52.2309"/>
  <p:tag name="ORIGINALWIDTH" val="163.4795"/>
  <p:tag name="OUTPUTDPI" val="1200"/>
  <p:tag name="LATEXADDIN" val="\documentclass{article}\pagestyle{empty}&#10;\usepackage{amssymb}&#10;\usepackage{amsmath}&#10;\usepackage{color}&#10;&#10;\begin{document}&#10;&#10;\large &#10;&#10;$p^D$&#10;&#10;\end{document} "/>
  <p:tag name="IGUANATEXSIZE" val="20"/>
  <p:tag name="IGUANATEXCURSOR" val="135"/>
  <p:tag name="TRANSPARENCY" val="True"/>
  <p:tag name="FILENAME" val=""/>
  <p:tag name="INPUTTYPE" val="0"/>
  <p:tag name="LATEXENGINEID" val="0"/>
  <p:tag name="TEMPFOLDER" val="c:\temp\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2.7034"/>
  <p:tag name="OUTPUTDPI" val="1200"/>
  <p:tag name="LATEXADDIN" val="\documentclass{article}\pagestyle{empty}&#10;\usepackage{amssymb}&#10;\usepackage{amsmath}&#10;\usepackage{color}&#10;&#10;\begin{document}&#10;&#10;\large &#10;&#10;\textcolor{red}{$X^*_A(s)$}&#10;&#10;\end{document} "/>
  <p:tag name="IGUANATEXSIZE" val="20"/>
  <p:tag name="IGUANATEXCURSOR" val="155"/>
  <p:tag name="TRANSPARENCY" val="True"/>
  <p:tag name="FILENAME" val=""/>
  <p:tag name="INPUTTYPE" val="0"/>
  <p:tag name="LATEXENGINEID" val="0"/>
  <p:tag name="TEMPFOLDER" val="c:\temp\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67.49158"/>
  <p:tag name="ORIGINALWIDTH" val="73.49078"/>
  <p:tag name="OUTPUTDPI" val="1200"/>
  <p:tag name="LATEXADDIN" val="\documentclass{article}\pagestyle{empty}&#10;\usepackage{amssymb}&#10;\usepackage{amsmath}&#10;\usepackage{color}&#10;&#10;\begin{document}&#10;&#10;\large &#10;&#10;$x$&#10;&#10;\end{document} "/>
  <p:tag name="IGUANATEXSIZE" val="20"/>
  <p:tag name="IGUANATEXCURSOR" val="132"/>
  <p:tag name="TRANSPARENCY" val="True"/>
  <p:tag name="FILENAME" val=""/>
  <p:tag name="INPUTTYPE" val="0"/>
  <p:tag name="LATEXENGINEID" val="0"/>
  <p:tag name="TEMPFOLDER" val="c:\temp\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377.9528"/>
  <p:tag name="OUTPUTDPI" val="1200"/>
  <p:tag name="LATEXADDIN" val="\documentclass{article}\pagestyle{empty}&#10;\usepackage{amssymb}&#10;\usepackage{amsmath}&#10;\usepackage{color}&#10;&#10;\begin{document}&#10;&#10;\large &#10;&#10;\textcolor{blue}{$X^*_B(s)$}&#10;&#10;\end{document} "/>
  <p:tag name="IGUANATEXSIZE" val="20"/>
  <p:tag name="IGUANATEXCURSOR" val="156"/>
  <p:tag name="TRANSPARENCY" val="True"/>
  <p:tag name="FILENAME" val=""/>
  <p:tag name="INPUTTYPE" val="0"/>
  <p:tag name="LATEXENGINEID" val="0"/>
  <p:tag name="TEMPFOLDER" val="c:\temp\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9.9813"/>
  <p:tag name="ORIGINALWIDTH" val="947.8815"/>
  <p:tag name="OUTPUTDPI" val="1200"/>
  <p:tag name="LATEXADDIN" val="\documentclass{article}\pagestyle{empty}&#10;\usepackage{amssymb}&#10;\usepackage{amsmath}&#10;\usepackage{xcolor}&#10;&#10;\begin{document}&#10;&#10;\large &#10;&#10;\textcolor{violet}{$X^*_A(s) + X^*_B(s)$}&#10;&#10;\end{document} "/>
  <p:tag name="IGUANATEXSIZE" val="20"/>
  <p:tag name="IGUANATEXCURSOR" val="170"/>
  <p:tag name="TRANSPARENCY" val="True"/>
  <p:tag name="FILENAME" val=""/>
  <p:tag name="INPUTTYPE" val="0"/>
  <p:tag name="LATEXENGINEID" val="0"/>
  <p:tag name="TEMPFOLDER" val="c:\temp\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2048</TotalTime>
  <Words>800</Words>
  <Application>Microsoft Office PowerPoint</Application>
  <PresentationFormat>On-screen Show (4:3)</PresentationFormat>
  <Paragraphs>107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Calibri Light</vt:lpstr>
      <vt:lpstr>Office Theme</vt:lpstr>
      <vt:lpstr>Insiders Trading on Unknown Unknowns</vt:lpstr>
      <vt:lpstr>Motivation</vt:lpstr>
      <vt:lpstr>Related Literature</vt:lpstr>
      <vt:lpstr>Model</vt:lpstr>
      <vt:lpstr>PowerPoint Presentation</vt:lpstr>
      <vt:lpstr>PowerPoint Presentation</vt:lpstr>
      <vt:lpstr>PowerPoint Presentation</vt:lpstr>
      <vt:lpstr>Model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Incentives to Raise Awareness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Bonus slides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Insiders Trading on Unknown Unknowns</dc:title>
  <dc:creator>Burkhard Schipper</dc:creator>
  <cp:lastModifiedBy>Burkhard Schipper</cp:lastModifiedBy>
  <cp:revision>65</cp:revision>
  <dcterms:created xsi:type="dcterms:W3CDTF">2021-05-19T17:45:00Z</dcterms:created>
  <dcterms:modified xsi:type="dcterms:W3CDTF">2021-06-10T19:06:36Z</dcterms:modified>
</cp:coreProperties>
</file>