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8" r:id="rId3"/>
    <p:sldId id="293" r:id="rId4"/>
    <p:sldId id="294" r:id="rId5"/>
    <p:sldId id="298" r:id="rId6"/>
    <p:sldId id="259" r:id="rId7"/>
    <p:sldId id="260" r:id="rId8"/>
    <p:sldId id="262" r:id="rId9"/>
    <p:sldId id="286" r:id="rId10"/>
    <p:sldId id="287" r:id="rId11"/>
    <p:sldId id="263" r:id="rId12"/>
    <p:sldId id="288" r:id="rId13"/>
    <p:sldId id="264" r:id="rId14"/>
    <p:sldId id="265" r:id="rId15"/>
    <p:sldId id="289" r:id="rId16"/>
    <p:sldId id="290" r:id="rId17"/>
    <p:sldId id="291"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300" r:id="rId35"/>
    <p:sldId id="28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57" d="100"/>
          <a:sy n="57" d="100"/>
        </p:scale>
        <p:origin x="1042" y="75"/>
      </p:cViewPr>
      <p:guideLst>
        <p:guide orient="horz" pos="208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7EF17-5677-40A1-8460-BA2FD856EB40}" type="datetimeFigureOut">
              <a:rPr lang="en-US" smtClean="0"/>
              <a:t>4/22/2021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C4271-7431-4766-8CF2-C0D2E38E09BE}" type="slidenum">
              <a:rPr lang="en-US" smtClean="0"/>
              <a:t>‹#›</a:t>
            </a:fld>
            <a:endParaRPr lang="en-US"/>
          </a:p>
        </p:txBody>
      </p:sp>
    </p:spTree>
    <p:extLst>
      <p:ext uri="{BB962C8B-B14F-4D97-AF65-F5344CB8AC3E}">
        <p14:creationId xmlns:p14="http://schemas.microsoft.com/office/powerpoint/2010/main" val="1128520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4D108E-68BD-4AB3-A5D8-C5C00DC74C79}" type="datetime1">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21397769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EBD18B-D90C-4788-BA8F-03E3A67F4175}" type="datetime1">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296031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1CEB3E-07E8-4BB8-9436-2AC68EACC607}" type="datetime1">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426246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28CE8C-11DB-422E-B79E-BAAFE089B8A8}" type="datetime1">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87182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135D02-6560-4D7F-91CB-ACC72632F21C}" type="datetime1">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1826533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E11A7D-833E-4869-B3DA-928D2A6D7CFE}" type="datetime1">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114359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07D45A-48D8-42BD-AD05-B1044359997B}" type="datetime1">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3246400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40BBF5-3CA2-49EE-92E2-51EDADBD236D}" type="datetime1">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3118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FC625-CC36-405B-928F-A565E7756F08}" type="datetime1">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187159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EDF341-12A1-4987-BAF7-9038A6F4D1AF}" type="datetime1">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112514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8CB0849-023F-4B79-A189-20FF1C4A52F3}" type="datetime1">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159959-C22F-4DFC-A80A-BC65744566A0}" type="slidenum">
              <a:rPr lang="en-US" smtClean="0"/>
              <a:t>‹#›</a:t>
            </a:fld>
            <a:endParaRPr lang="en-US"/>
          </a:p>
        </p:txBody>
      </p:sp>
    </p:spTree>
    <p:extLst>
      <p:ext uri="{BB962C8B-B14F-4D97-AF65-F5344CB8AC3E}">
        <p14:creationId xmlns:p14="http://schemas.microsoft.com/office/powerpoint/2010/main" val="807390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72FEE-9730-429F-9EE7-3E43D21ECE6B}" type="datetime1">
              <a:rPr lang="en-US" smtClean="0"/>
              <a:t>4/22/2021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9959-C22F-4DFC-A80A-BC65744566A0}" type="slidenum">
              <a:rPr lang="en-US" smtClean="0"/>
              <a:t>‹#›</a:t>
            </a:fld>
            <a:endParaRPr lang="en-US"/>
          </a:p>
        </p:txBody>
      </p:sp>
    </p:spTree>
    <p:extLst>
      <p:ext uri="{BB962C8B-B14F-4D97-AF65-F5344CB8AC3E}">
        <p14:creationId xmlns:p14="http://schemas.microsoft.com/office/powerpoint/2010/main" val="2766590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1.xml"/><Relationship Id="rId7" Type="http://schemas.openxmlformats.org/officeDocument/2006/relationships/image" Target="../media/image1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2.xml"/><Relationship Id="rId11" Type="http://schemas.openxmlformats.org/officeDocument/2006/relationships/image" Target="../media/image15.png"/><Relationship Id="rId5" Type="http://schemas.openxmlformats.org/officeDocument/2006/relationships/tags" Target="../tags/tag13.xml"/><Relationship Id="rId10" Type="http://schemas.openxmlformats.org/officeDocument/2006/relationships/image" Target="../media/image14.png"/><Relationship Id="rId4" Type="http://schemas.openxmlformats.org/officeDocument/2006/relationships/tags" Target="../tags/tag12.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8.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9.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44.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tags" Target="../tags/tag8.xml"/><Relationship Id="rId10" Type="http://schemas.openxmlformats.org/officeDocument/2006/relationships/image" Target="../media/image8.png"/><Relationship Id="rId4" Type="http://schemas.openxmlformats.org/officeDocument/2006/relationships/tags" Target="../tags/tag7.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566" y="4423829"/>
            <a:ext cx="8864867" cy="1418706"/>
          </a:xfrm>
        </p:spPr>
        <p:txBody>
          <a:bodyPr anchor="ctr">
            <a:noAutofit/>
          </a:bodyPr>
          <a:lstStyle/>
          <a:p>
            <a:r>
              <a:rPr lang="en-US" sz="3600" b="1" dirty="0" err="1" smtClean="0">
                <a:solidFill>
                  <a:srgbClr val="FF0000"/>
                </a:solidFill>
              </a:rPr>
              <a:t>Rationalizable</a:t>
            </a:r>
            <a:r>
              <a:rPr lang="en-US" sz="3600" b="1" dirty="0" smtClean="0"/>
              <a:t> </a:t>
            </a:r>
            <a:r>
              <a:rPr lang="en-US" sz="3600" b="1" dirty="0" smtClean="0">
                <a:solidFill>
                  <a:srgbClr val="0070C0"/>
                </a:solidFill>
              </a:rPr>
              <a:t>Screening</a:t>
            </a:r>
            <a:r>
              <a:rPr lang="en-US" sz="3600" b="1" dirty="0" smtClean="0"/>
              <a:t> under </a:t>
            </a:r>
            <a:r>
              <a:rPr lang="en-US" sz="3600" b="1" dirty="0" smtClean="0">
                <a:solidFill>
                  <a:srgbClr val="92D050"/>
                </a:solidFill>
              </a:rPr>
              <a:t>Unawareness</a:t>
            </a:r>
            <a:endParaRPr lang="en-US" sz="3600" b="1" dirty="0">
              <a:solidFill>
                <a:srgbClr val="92D050"/>
              </a:solidFill>
            </a:endParaRPr>
          </a:p>
        </p:txBody>
      </p:sp>
      <p:sp>
        <p:nvSpPr>
          <p:cNvPr id="3" name="Subtitle 2"/>
          <p:cNvSpPr>
            <a:spLocks noGrp="1"/>
          </p:cNvSpPr>
          <p:nvPr>
            <p:ph type="subTitle" idx="1"/>
          </p:nvPr>
        </p:nvSpPr>
        <p:spPr>
          <a:xfrm>
            <a:off x="154004" y="5411800"/>
            <a:ext cx="4649003" cy="1037122"/>
          </a:xfrm>
        </p:spPr>
        <p:txBody>
          <a:bodyPr anchor="ctr">
            <a:noAutofit/>
          </a:bodyPr>
          <a:lstStyle/>
          <a:p>
            <a:pPr>
              <a:spcBef>
                <a:spcPts val="0"/>
              </a:spcBef>
            </a:pPr>
            <a:r>
              <a:rPr lang="en-US" dirty="0" smtClean="0"/>
              <a:t>Alejandro </a:t>
            </a:r>
            <a:r>
              <a:rPr lang="en-US" dirty="0" err="1" smtClean="0"/>
              <a:t>Francetich</a:t>
            </a:r>
            <a:endParaRPr lang="en-US" dirty="0" smtClean="0"/>
          </a:p>
          <a:p>
            <a:pPr>
              <a:spcBef>
                <a:spcPts val="0"/>
              </a:spcBef>
            </a:pPr>
            <a:r>
              <a:rPr lang="en-US" dirty="0" smtClean="0"/>
              <a:t>University of Washington, Bothell</a:t>
            </a:r>
          </a:p>
        </p:txBody>
      </p:sp>
      <p:sp>
        <p:nvSpPr>
          <p:cNvPr id="6" name="Slide Number Placeholder 5"/>
          <p:cNvSpPr>
            <a:spLocks noGrp="1"/>
          </p:cNvSpPr>
          <p:nvPr>
            <p:ph type="sldNum" sz="quarter" idx="12"/>
          </p:nvPr>
        </p:nvSpPr>
        <p:spPr/>
        <p:txBody>
          <a:bodyPr/>
          <a:lstStyle/>
          <a:p>
            <a:fld id="{AB159959-C22F-4DFC-A80A-BC65744566A0}" type="slidenum">
              <a:rPr lang="en-US" smtClean="0"/>
              <a:t>1</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681538"/>
          </a:xfrm>
          <a:prstGeom prst="rect">
            <a:avLst/>
          </a:prstGeom>
        </p:spPr>
      </p:pic>
      <p:sp>
        <p:nvSpPr>
          <p:cNvPr id="7" name="TextBox 6"/>
          <p:cNvSpPr txBox="1"/>
          <p:nvPr/>
        </p:nvSpPr>
        <p:spPr>
          <a:xfrm>
            <a:off x="4851132" y="5476776"/>
            <a:ext cx="3830857" cy="830997"/>
          </a:xfrm>
          <a:prstGeom prst="rect">
            <a:avLst/>
          </a:prstGeom>
          <a:noFill/>
        </p:spPr>
        <p:txBody>
          <a:bodyPr wrap="none" rtlCol="0">
            <a:spAutoFit/>
          </a:bodyPr>
          <a:lstStyle/>
          <a:p>
            <a:pPr algn="ctr"/>
            <a:r>
              <a:rPr lang="en-US" sz="2400" dirty="0"/>
              <a:t>Burkhard C. Schipper</a:t>
            </a:r>
          </a:p>
          <a:p>
            <a:pPr algn="ctr"/>
            <a:r>
              <a:rPr lang="en-US" sz="2400" dirty="0"/>
              <a:t>University of California, </a:t>
            </a:r>
            <a:r>
              <a:rPr lang="en-US" sz="2400" dirty="0" smtClean="0"/>
              <a:t>Davis</a:t>
            </a:r>
            <a:endParaRPr lang="en-US" sz="2400" dirty="0"/>
          </a:p>
        </p:txBody>
      </p:sp>
    </p:spTree>
    <p:extLst>
      <p:ext uri="{BB962C8B-B14F-4D97-AF65-F5344CB8AC3E}">
        <p14:creationId xmlns:p14="http://schemas.microsoft.com/office/powerpoint/2010/main" val="3245588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1283" y="4638307"/>
            <a:ext cx="8073139" cy="277333"/>
          </a:xfrm>
          <a:prstGeom prst="rect">
            <a:avLst/>
          </a:prstGeom>
        </p:spPr>
      </p:pic>
      <p:sp>
        <p:nvSpPr>
          <p:cNvPr id="11" name="Slide Number Placeholder 10"/>
          <p:cNvSpPr>
            <a:spLocks noGrp="1"/>
          </p:cNvSpPr>
          <p:nvPr>
            <p:ph type="sldNum" sz="quarter" idx="12"/>
          </p:nvPr>
        </p:nvSpPr>
        <p:spPr/>
        <p:txBody>
          <a:bodyPr/>
          <a:lstStyle/>
          <a:p>
            <a:fld id="{AB159959-C22F-4DFC-A80A-BC65744566A0}" type="slidenum">
              <a:rPr lang="en-US" smtClean="0"/>
              <a:t>10</a:t>
            </a:fld>
            <a:endParaRPr lang="en-US"/>
          </a:p>
        </p:txBody>
      </p:sp>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13905" y="314959"/>
            <a:ext cx="5860570" cy="280381"/>
          </a:xfrm>
          <a:prstGeom prst="rect">
            <a:avLst/>
          </a:prstGeom>
        </p:spPr>
      </p:pic>
      <p:pic>
        <p:nvPicPr>
          <p:cNvPr id="14" name="Picture 1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20763" y="1200484"/>
            <a:ext cx="8702474" cy="586666"/>
          </a:xfrm>
          <a:prstGeom prst="rect">
            <a:avLst/>
          </a:prstGeom>
        </p:spPr>
      </p:pic>
      <p:pic>
        <p:nvPicPr>
          <p:cNvPr id="17" name="Picture 1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13906" y="2586522"/>
            <a:ext cx="8716189" cy="1301332"/>
          </a:xfrm>
          <a:prstGeom prst="rect">
            <a:avLst/>
          </a:prstGeom>
        </p:spPr>
      </p:pic>
      <p:pic>
        <p:nvPicPr>
          <p:cNvPr id="2" name="Picture 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89303" y="5637729"/>
            <a:ext cx="7489521" cy="324571"/>
          </a:xfrm>
          <a:prstGeom prst="rect">
            <a:avLst/>
          </a:prstGeom>
        </p:spPr>
      </p:pic>
    </p:spTree>
    <p:extLst>
      <p:ext uri="{BB962C8B-B14F-4D97-AF65-F5344CB8AC3E}">
        <p14:creationId xmlns:p14="http://schemas.microsoft.com/office/powerpoint/2010/main" val="322704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261" y="481262"/>
            <a:ext cx="8364353" cy="6102417"/>
          </a:xfrm>
        </p:spPr>
        <p:txBody>
          <a:bodyPr>
            <a:normAutofit/>
          </a:bodyPr>
          <a:lstStyle/>
          <a:p>
            <a:pPr marL="0" indent="0">
              <a:buNone/>
            </a:pPr>
            <a:r>
              <a:rPr lang="en-US" dirty="0" smtClean="0">
                <a:solidFill>
                  <a:srgbClr val="FF0000"/>
                </a:solidFill>
              </a:rPr>
              <a:t>Agent</a:t>
            </a:r>
            <a:r>
              <a:rPr lang="en-US" dirty="0" smtClean="0"/>
              <a:t> forms </a:t>
            </a:r>
            <a:r>
              <a:rPr lang="en-US" dirty="0" smtClean="0">
                <a:solidFill>
                  <a:srgbClr val="FF0000"/>
                </a:solidFill>
              </a:rPr>
              <a:t>beliefs</a:t>
            </a:r>
            <a:r>
              <a:rPr lang="en-US" dirty="0" smtClean="0"/>
              <a:t> at each of his information sets about strategies of the principal:</a:t>
            </a:r>
          </a:p>
          <a:p>
            <a:r>
              <a:rPr lang="en-US" dirty="0" err="1" smtClean="0">
                <a:solidFill>
                  <a:srgbClr val="0070C0"/>
                </a:solidFill>
              </a:rPr>
              <a:t>Nondelusion</a:t>
            </a:r>
            <a:r>
              <a:rPr lang="en-US" dirty="0" smtClean="0">
                <a:solidFill>
                  <a:srgbClr val="0070C0"/>
                </a:solidFill>
              </a:rPr>
              <a:t>:</a:t>
            </a:r>
            <a:r>
              <a:rPr lang="en-US" dirty="0" smtClean="0"/>
              <a:t> Assigns probability 1 to the set of strategies reaching his information set</a:t>
            </a:r>
          </a:p>
          <a:p>
            <a:r>
              <a:rPr lang="en-US" dirty="0" err="1" smtClean="0">
                <a:solidFill>
                  <a:srgbClr val="0070C0"/>
                </a:solidFill>
              </a:rPr>
              <a:t>Bayesianism</a:t>
            </a:r>
            <a:r>
              <a:rPr lang="en-US" dirty="0" smtClean="0">
                <a:solidFill>
                  <a:srgbClr val="0070C0"/>
                </a:solidFill>
              </a:rPr>
              <a:t>: </a:t>
            </a:r>
            <a:r>
              <a:rPr lang="en-US" dirty="0" smtClean="0"/>
              <a:t>Use conditional probabilities if possible</a:t>
            </a:r>
          </a:p>
          <a:p>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B159959-C22F-4DFC-A80A-BC65744566A0}" type="slidenum">
              <a:rPr lang="en-US" smtClean="0"/>
              <a:t>11</a:t>
            </a:fld>
            <a:endParaRPr lang="en-US"/>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16191" y="3038908"/>
            <a:ext cx="8711617" cy="3527616"/>
          </a:xfrm>
          <a:prstGeom prst="rect">
            <a:avLst/>
          </a:prstGeom>
        </p:spPr>
      </p:pic>
    </p:spTree>
    <p:extLst>
      <p:ext uri="{BB962C8B-B14F-4D97-AF65-F5344CB8AC3E}">
        <p14:creationId xmlns:p14="http://schemas.microsoft.com/office/powerpoint/2010/main" val="52390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261" y="481262"/>
            <a:ext cx="8364353" cy="6102417"/>
          </a:xfrm>
        </p:spPr>
        <p:txBody>
          <a:bodyPr>
            <a:normAutofit/>
          </a:bodyPr>
          <a:lstStyle/>
          <a:p>
            <a:pPr marL="0" indent="0">
              <a:buNone/>
            </a:pPr>
            <a:r>
              <a:rPr lang="en-US" dirty="0" smtClean="0">
                <a:solidFill>
                  <a:srgbClr val="FF0000"/>
                </a:solidFill>
              </a:rPr>
              <a:t>Principal</a:t>
            </a:r>
            <a:r>
              <a:rPr lang="en-US" dirty="0" smtClean="0"/>
              <a:t> forms </a:t>
            </a:r>
            <a:r>
              <a:rPr lang="en-US" dirty="0" smtClean="0">
                <a:solidFill>
                  <a:srgbClr val="FF0000"/>
                </a:solidFill>
              </a:rPr>
              <a:t>beliefs </a:t>
            </a:r>
            <a:r>
              <a:rPr lang="en-US" dirty="0" smtClean="0"/>
              <a:t>at each of her information sets about strategies and marginal cost types of the agent that she is aware of at that information set</a:t>
            </a:r>
          </a:p>
          <a:p>
            <a:r>
              <a:rPr lang="en-US" dirty="0" err="1" smtClean="0">
                <a:solidFill>
                  <a:srgbClr val="0070C0"/>
                </a:solidFill>
              </a:rPr>
              <a:t>Nondelusion</a:t>
            </a:r>
            <a:endParaRPr lang="en-US" dirty="0" smtClean="0">
              <a:solidFill>
                <a:srgbClr val="0070C0"/>
              </a:solidFill>
            </a:endParaRPr>
          </a:p>
          <a:p>
            <a:r>
              <a:rPr lang="en-US" dirty="0" smtClean="0">
                <a:solidFill>
                  <a:srgbClr val="0070C0"/>
                </a:solidFill>
              </a:rPr>
              <a:t>“Reverse” </a:t>
            </a:r>
            <a:r>
              <a:rPr lang="en-US" dirty="0" err="1" smtClean="0">
                <a:solidFill>
                  <a:srgbClr val="0070C0"/>
                </a:solidFill>
              </a:rPr>
              <a:t>Bayesianism</a:t>
            </a:r>
            <a:r>
              <a:rPr lang="en-US" dirty="0" smtClean="0">
                <a:solidFill>
                  <a:srgbClr val="0070C0"/>
                </a:solidFill>
              </a:rPr>
              <a:t> of marginal beliefs over types:</a:t>
            </a:r>
            <a:r>
              <a:rPr lang="en-US" dirty="0" smtClean="0"/>
              <a:t> If any prior type cannot be ruled out upon becoming aware, the prior marginal on types is the conditional of the new marginal on types.  </a:t>
            </a:r>
          </a:p>
          <a:p>
            <a:r>
              <a:rPr lang="en-US" dirty="0" err="1" smtClean="0">
                <a:solidFill>
                  <a:srgbClr val="0070C0"/>
                </a:solidFill>
              </a:rPr>
              <a:t>Logconcavity</a:t>
            </a:r>
            <a:r>
              <a:rPr lang="en-US" dirty="0" smtClean="0">
                <a:solidFill>
                  <a:srgbClr val="0070C0"/>
                </a:solidFill>
              </a:rPr>
              <a:t> of marginal beliefs over types:</a:t>
            </a:r>
            <a:r>
              <a:rPr lang="en-US" dirty="0" smtClean="0"/>
              <a:t> Unimodal marginal beliefs on types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B159959-C22F-4DFC-A80A-BC65744566A0}" type="slidenum">
              <a:rPr lang="en-US" smtClean="0"/>
              <a:t>12</a:t>
            </a:fld>
            <a:endParaRPr lang="en-US"/>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85699" y="5204592"/>
            <a:ext cx="7335617" cy="1290666"/>
          </a:xfrm>
          <a:prstGeom prst="rect">
            <a:avLst/>
          </a:prstGeom>
        </p:spPr>
      </p:pic>
    </p:spTree>
    <p:extLst>
      <p:ext uri="{BB962C8B-B14F-4D97-AF65-F5344CB8AC3E}">
        <p14:creationId xmlns:p14="http://schemas.microsoft.com/office/powerpoint/2010/main" val="296500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04282" y="258813"/>
            <a:ext cx="8716189" cy="2087616"/>
          </a:xfrm>
          <a:prstGeom prst="rect">
            <a:avLst/>
          </a:prstGeom>
        </p:spPr>
      </p:pic>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18477" y="4203567"/>
            <a:ext cx="8707047" cy="1412569"/>
          </a:xfrm>
          <a:prstGeom prst="rect">
            <a:avLst/>
          </a:prstGeom>
        </p:spPr>
      </p:pic>
      <p:sp>
        <p:nvSpPr>
          <p:cNvPr id="9" name="TextBox 8"/>
          <p:cNvSpPr txBox="1"/>
          <p:nvPr/>
        </p:nvSpPr>
        <p:spPr>
          <a:xfrm>
            <a:off x="144379" y="2473693"/>
            <a:ext cx="8345103"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t>Axiomatized</a:t>
            </a:r>
            <a:r>
              <a:rPr lang="en-US" sz="2400" dirty="0" smtClean="0"/>
              <a:t> within single-person subjective expected utility by </a:t>
            </a:r>
            <a:r>
              <a:rPr lang="en-US" sz="2400" dirty="0" err="1" smtClean="0"/>
              <a:t>Karni</a:t>
            </a:r>
            <a:r>
              <a:rPr lang="en-US" sz="2400" dirty="0" smtClean="0"/>
              <a:t> and </a:t>
            </a:r>
            <a:r>
              <a:rPr lang="en-US" sz="2400" dirty="0" err="1" smtClean="0"/>
              <a:t>Viero</a:t>
            </a:r>
            <a:r>
              <a:rPr lang="en-US" sz="2400" dirty="0" smtClean="0"/>
              <a:t> (2013) and others</a:t>
            </a:r>
          </a:p>
          <a:p>
            <a:pPr marL="285750" indent="-285750">
              <a:buFont typeface="Arial" panose="020B0604020202020204" pitchFamily="34" charset="0"/>
              <a:buChar char="•"/>
            </a:pPr>
            <a:r>
              <a:rPr lang="en-US" sz="2400" dirty="0" smtClean="0"/>
              <a:t>Less compelling in game theory but here applied only when no prior type can be ruled out. </a:t>
            </a:r>
            <a:endParaRPr lang="en-US" sz="2400" dirty="0"/>
          </a:p>
        </p:txBody>
      </p:sp>
      <p:sp>
        <p:nvSpPr>
          <p:cNvPr id="10" name="TextBox 9"/>
          <p:cNvSpPr txBox="1"/>
          <p:nvPr/>
        </p:nvSpPr>
        <p:spPr>
          <a:xfrm>
            <a:off x="152401" y="5850557"/>
            <a:ext cx="834510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Standard assumption in asymmetric information economics</a:t>
            </a:r>
          </a:p>
          <a:p>
            <a:pPr marL="285750" indent="-285750">
              <a:buFont typeface="Arial" panose="020B0604020202020204" pitchFamily="34" charset="0"/>
              <a:buChar char="•"/>
            </a:pPr>
            <a:r>
              <a:rPr lang="en-US" sz="2400" dirty="0" smtClean="0"/>
              <a:t>Implies monotone hazard rates; rules out bunching; tractability </a:t>
            </a:r>
            <a:endParaRPr lang="en-US" sz="2400" dirty="0"/>
          </a:p>
        </p:txBody>
      </p:sp>
      <p:sp>
        <p:nvSpPr>
          <p:cNvPr id="11" name="Slide Number Placeholder 10"/>
          <p:cNvSpPr>
            <a:spLocks noGrp="1"/>
          </p:cNvSpPr>
          <p:nvPr>
            <p:ph type="sldNum" sz="quarter" idx="12"/>
          </p:nvPr>
        </p:nvSpPr>
        <p:spPr/>
        <p:txBody>
          <a:bodyPr/>
          <a:lstStyle/>
          <a:p>
            <a:fld id="{AB159959-C22F-4DFC-A80A-BC65744566A0}" type="slidenum">
              <a:rPr lang="en-US" smtClean="0"/>
              <a:t>13</a:t>
            </a:fld>
            <a:endParaRPr lang="en-US"/>
          </a:p>
        </p:txBody>
      </p:sp>
    </p:spTree>
    <p:extLst>
      <p:ext uri="{BB962C8B-B14F-4D97-AF65-F5344CB8AC3E}">
        <p14:creationId xmlns:p14="http://schemas.microsoft.com/office/powerpoint/2010/main" val="120415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6" y="202131"/>
            <a:ext cx="8701239" cy="6545177"/>
          </a:xfrm>
        </p:spPr>
        <p:txBody>
          <a:bodyPr>
            <a:normAutofit fontScale="85000" lnSpcReduction="20000"/>
          </a:bodyPr>
          <a:lstStyle/>
          <a:p>
            <a:pPr marL="0" indent="0">
              <a:buNone/>
            </a:pPr>
            <a:r>
              <a:rPr lang="en-US" b="1" dirty="0" smtClean="0">
                <a:solidFill>
                  <a:srgbClr val="0070C0"/>
                </a:solidFill>
              </a:rPr>
              <a:t>∆-Prudent </a:t>
            </a:r>
            <a:r>
              <a:rPr lang="en-US" b="1" dirty="0" err="1" smtClean="0">
                <a:solidFill>
                  <a:srgbClr val="0070C0"/>
                </a:solidFill>
              </a:rPr>
              <a:t>Rationalizability</a:t>
            </a:r>
            <a:r>
              <a:rPr lang="en-US" b="1" dirty="0" smtClean="0">
                <a:solidFill>
                  <a:srgbClr val="0070C0"/>
                </a:solidFill>
              </a:rPr>
              <a:t>: </a:t>
            </a:r>
            <a:r>
              <a:rPr lang="en-US" dirty="0" smtClean="0"/>
              <a:t>Define inductively</a:t>
            </a:r>
          </a:p>
          <a:p>
            <a:pPr marL="0" indent="0">
              <a:buNone/>
            </a:pPr>
            <a:r>
              <a:rPr lang="en-US" dirty="0" smtClean="0">
                <a:solidFill>
                  <a:srgbClr val="FF0000"/>
                </a:solidFill>
              </a:rPr>
              <a:t>Level 0: </a:t>
            </a:r>
            <a:r>
              <a:rPr lang="en-US" dirty="0" smtClean="0"/>
              <a:t>All strategies</a:t>
            </a:r>
          </a:p>
          <a:p>
            <a:pPr marL="0" indent="0">
              <a:buNone/>
            </a:pPr>
            <a:endParaRPr lang="en-US" dirty="0" smtClean="0"/>
          </a:p>
          <a:p>
            <a:pPr marL="0" indent="0">
              <a:buNone/>
            </a:pPr>
            <a:r>
              <a:rPr lang="en-US" dirty="0" smtClean="0">
                <a:solidFill>
                  <a:srgbClr val="FF0000"/>
                </a:solidFill>
              </a:rPr>
              <a:t>Level 1: </a:t>
            </a:r>
            <a:r>
              <a:rPr lang="en-US" dirty="0" smtClean="0"/>
              <a:t>The agent has non-delusional full support beliefs over principal’s </a:t>
            </a:r>
            <a:r>
              <a:rPr lang="en-US" dirty="0" smtClean="0">
                <a:solidFill>
                  <a:srgbClr val="FF0000"/>
                </a:solidFill>
              </a:rPr>
              <a:t>level-0</a:t>
            </a:r>
            <a:r>
              <a:rPr lang="en-US" dirty="0" smtClean="0"/>
              <a:t> strategies that satisfy </a:t>
            </a:r>
            <a:r>
              <a:rPr lang="en-US" dirty="0" err="1" smtClean="0"/>
              <a:t>Bayesianism</a:t>
            </a:r>
            <a:r>
              <a:rPr lang="en-US" dirty="0" smtClean="0"/>
              <a:t> and behaves sequentially rational. The principal has </a:t>
            </a:r>
            <a:r>
              <a:rPr lang="en-US" dirty="0" err="1" smtClean="0"/>
              <a:t>nondelusional</a:t>
            </a:r>
            <a:r>
              <a:rPr lang="en-US" dirty="0" smtClean="0"/>
              <a:t> full support beliefs over agent’s partial </a:t>
            </a:r>
            <a:r>
              <a:rPr lang="en-US" dirty="0" smtClean="0">
                <a:solidFill>
                  <a:srgbClr val="FF0000"/>
                </a:solidFill>
              </a:rPr>
              <a:t>level-0</a:t>
            </a:r>
            <a:r>
              <a:rPr lang="en-US" dirty="0" smtClean="0"/>
              <a:t> strategies with marginal on types satisfying </a:t>
            </a:r>
            <a:r>
              <a:rPr lang="en-US" dirty="0" err="1" smtClean="0"/>
              <a:t>logconcavity</a:t>
            </a:r>
            <a:r>
              <a:rPr lang="en-US" dirty="0" smtClean="0"/>
              <a:t> and reverse </a:t>
            </a:r>
            <a:r>
              <a:rPr lang="en-US" dirty="0" err="1" smtClean="0"/>
              <a:t>Bayesianism</a:t>
            </a:r>
            <a:r>
              <a:rPr lang="en-US" dirty="0" smtClean="0"/>
              <a:t>, and behaves rationally.</a:t>
            </a:r>
          </a:p>
          <a:p>
            <a:pPr marL="0" indent="0">
              <a:buNone/>
            </a:pPr>
            <a:endParaRPr lang="en-US" dirty="0"/>
          </a:p>
          <a:p>
            <a:pPr marL="0" indent="0">
              <a:buNone/>
            </a:pPr>
            <a:r>
              <a:rPr lang="en-US" dirty="0" smtClean="0">
                <a:solidFill>
                  <a:srgbClr val="FF0000"/>
                </a:solidFill>
              </a:rPr>
              <a:t>Level </a:t>
            </a:r>
            <a:r>
              <a:rPr lang="en-US" dirty="0">
                <a:solidFill>
                  <a:srgbClr val="FF0000"/>
                </a:solidFill>
              </a:rPr>
              <a:t>2: </a:t>
            </a:r>
            <a:r>
              <a:rPr lang="en-US" dirty="0"/>
              <a:t>The agent has non-delusional full support beliefs over principal’s </a:t>
            </a:r>
            <a:r>
              <a:rPr lang="en-US" dirty="0" smtClean="0">
                <a:solidFill>
                  <a:srgbClr val="FF0000"/>
                </a:solidFill>
              </a:rPr>
              <a:t>level-1</a:t>
            </a:r>
            <a:r>
              <a:rPr lang="en-US" dirty="0" smtClean="0"/>
              <a:t> strategies </a:t>
            </a:r>
            <a:r>
              <a:rPr lang="en-US" dirty="0" smtClean="0">
                <a:solidFill>
                  <a:srgbClr val="FF0000"/>
                </a:solidFill>
              </a:rPr>
              <a:t>if possible </a:t>
            </a:r>
            <a:r>
              <a:rPr lang="en-US" dirty="0"/>
              <a:t>that </a:t>
            </a:r>
            <a:r>
              <a:rPr lang="en-US" dirty="0" smtClean="0"/>
              <a:t>satisfy </a:t>
            </a:r>
            <a:r>
              <a:rPr lang="en-US" dirty="0" err="1" smtClean="0"/>
              <a:t>Bayesianism</a:t>
            </a:r>
            <a:r>
              <a:rPr lang="en-US" dirty="0" smtClean="0"/>
              <a:t> </a:t>
            </a:r>
            <a:r>
              <a:rPr lang="en-US" dirty="0"/>
              <a:t>and </a:t>
            </a:r>
            <a:r>
              <a:rPr lang="en-US" dirty="0" smtClean="0"/>
              <a:t>chooses </a:t>
            </a:r>
            <a:r>
              <a:rPr lang="en-US" dirty="0"/>
              <a:t>sequentially </a:t>
            </a:r>
            <a:r>
              <a:rPr lang="en-US" dirty="0" smtClean="0"/>
              <a:t>rational </a:t>
            </a:r>
            <a:r>
              <a:rPr lang="en-US" dirty="0" smtClean="0">
                <a:solidFill>
                  <a:srgbClr val="FF0000"/>
                </a:solidFill>
              </a:rPr>
              <a:t>among level-1 strategies</a:t>
            </a:r>
            <a:r>
              <a:rPr lang="en-US" dirty="0" smtClean="0"/>
              <a:t>. </a:t>
            </a:r>
            <a:r>
              <a:rPr lang="en-US" dirty="0"/>
              <a:t>The principal has </a:t>
            </a:r>
            <a:r>
              <a:rPr lang="en-US" dirty="0" err="1"/>
              <a:t>nondelusional</a:t>
            </a:r>
            <a:r>
              <a:rPr lang="en-US" dirty="0"/>
              <a:t> full support beliefs over agent’s partial </a:t>
            </a:r>
            <a:r>
              <a:rPr lang="en-US" dirty="0" smtClean="0">
                <a:solidFill>
                  <a:srgbClr val="FF0000"/>
                </a:solidFill>
              </a:rPr>
              <a:t>level-1</a:t>
            </a:r>
            <a:r>
              <a:rPr lang="en-US" dirty="0" smtClean="0"/>
              <a:t> strategies </a:t>
            </a:r>
            <a:r>
              <a:rPr lang="en-US" dirty="0" smtClean="0">
                <a:solidFill>
                  <a:srgbClr val="FF0000"/>
                </a:solidFill>
              </a:rPr>
              <a:t>if possible </a:t>
            </a:r>
            <a:r>
              <a:rPr lang="en-US" dirty="0" smtClean="0"/>
              <a:t>with </a:t>
            </a:r>
            <a:r>
              <a:rPr lang="en-US" dirty="0"/>
              <a:t>marginal on types </a:t>
            </a:r>
            <a:r>
              <a:rPr lang="en-US" dirty="0" smtClean="0"/>
              <a:t>satisfying </a:t>
            </a:r>
            <a:r>
              <a:rPr lang="en-US" dirty="0" err="1"/>
              <a:t>logconcavity</a:t>
            </a:r>
            <a:r>
              <a:rPr lang="en-US" dirty="0"/>
              <a:t> and reverse </a:t>
            </a:r>
            <a:r>
              <a:rPr lang="en-US" dirty="0" err="1"/>
              <a:t>Bayesianism</a:t>
            </a:r>
            <a:r>
              <a:rPr lang="en-US" dirty="0"/>
              <a:t>, and </a:t>
            </a:r>
            <a:r>
              <a:rPr lang="en-US" dirty="0" smtClean="0"/>
              <a:t>chooses rationally </a:t>
            </a:r>
            <a:r>
              <a:rPr lang="en-US" dirty="0" smtClean="0">
                <a:solidFill>
                  <a:srgbClr val="FF0000"/>
                </a:solidFill>
              </a:rPr>
              <a:t>among level-1 strategies</a:t>
            </a:r>
            <a:r>
              <a:rPr lang="en-US" dirty="0" smtClean="0"/>
              <a:t>. </a:t>
            </a:r>
            <a:endParaRPr lang="en-US" dirty="0"/>
          </a:p>
          <a:p>
            <a:pPr marL="0" indent="0">
              <a:buNone/>
            </a:pPr>
            <a:r>
              <a:rPr lang="en-US" sz="4200" dirty="0" smtClean="0">
                <a:solidFill>
                  <a:srgbClr val="FF0000"/>
                </a:solidFill>
              </a:rPr>
              <a:t>…</a:t>
            </a:r>
            <a:endParaRPr lang="en-US" sz="4200" dirty="0"/>
          </a:p>
          <a:p>
            <a:pPr marL="0" indent="0">
              <a:buNone/>
            </a:pPr>
            <a:r>
              <a:rPr lang="en-US" dirty="0" smtClean="0"/>
              <a:t>Set </a:t>
            </a:r>
            <a:r>
              <a:rPr lang="en-US" dirty="0"/>
              <a:t>of ∆-Prudent </a:t>
            </a:r>
            <a:r>
              <a:rPr lang="en-US" dirty="0" err="1" smtClean="0"/>
              <a:t>Rationalizable</a:t>
            </a:r>
            <a:r>
              <a:rPr lang="en-US" dirty="0" smtClean="0"/>
              <a:t>  Strategies: Infinite intersection over all level k </a:t>
            </a:r>
            <a:r>
              <a:rPr lang="en-US" dirty="0" err="1" smtClean="0"/>
              <a:t>rationalizable</a:t>
            </a:r>
            <a:r>
              <a:rPr lang="en-US" dirty="0" smtClean="0"/>
              <a:t> strategies. </a:t>
            </a:r>
            <a:endParaRPr lang="en-US" dirty="0"/>
          </a:p>
        </p:txBody>
      </p:sp>
      <p:sp>
        <p:nvSpPr>
          <p:cNvPr id="2" name="Slide Number Placeholder 1"/>
          <p:cNvSpPr>
            <a:spLocks noGrp="1"/>
          </p:cNvSpPr>
          <p:nvPr>
            <p:ph type="sldNum" sz="quarter" idx="12"/>
          </p:nvPr>
        </p:nvSpPr>
        <p:spPr/>
        <p:txBody>
          <a:bodyPr/>
          <a:lstStyle/>
          <a:p>
            <a:fld id="{AB159959-C22F-4DFC-A80A-BC65744566A0}" type="slidenum">
              <a:rPr lang="en-US" smtClean="0"/>
              <a:t>14</a:t>
            </a:fld>
            <a:endParaRPr lang="en-US"/>
          </a:p>
        </p:txBody>
      </p:sp>
    </p:spTree>
    <p:extLst>
      <p:ext uri="{BB962C8B-B14F-4D97-AF65-F5344CB8AC3E}">
        <p14:creationId xmlns:p14="http://schemas.microsoft.com/office/powerpoint/2010/main" val="36963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04279" y="258814"/>
            <a:ext cx="8705523" cy="5781323"/>
          </a:xfrm>
          <a:prstGeom prst="rect">
            <a:avLst/>
          </a:prstGeom>
        </p:spPr>
      </p:pic>
      <p:sp>
        <p:nvSpPr>
          <p:cNvPr id="11" name="Slide Number Placeholder 10"/>
          <p:cNvSpPr>
            <a:spLocks noGrp="1"/>
          </p:cNvSpPr>
          <p:nvPr>
            <p:ph type="sldNum" sz="quarter" idx="12"/>
          </p:nvPr>
        </p:nvSpPr>
        <p:spPr/>
        <p:txBody>
          <a:bodyPr/>
          <a:lstStyle/>
          <a:p>
            <a:fld id="{AB159959-C22F-4DFC-A80A-BC65744566A0}" type="slidenum">
              <a:rPr lang="en-US" smtClean="0"/>
              <a:t>15</a:t>
            </a:fld>
            <a:endParaRPr lang="en-US"/>
          </a:p>
        </p:txBody>
      </p:sp>
    </p:spTree>
    <p:extLst>
      <p:ext uri="{BB962C8B-B14F-4D97-AF65-F5344CB8AC3E}">
        <p14:creationId xmlns:p14="http://schemas.microsoft.com/office/powerpoint/2010/main" val="2135676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14667" y="1105838"/>
            <a:ext cx="8714666" cy="5138277"/>
          </a:xfrm>
          <a:prstGeom prst="rect">
            <a:avLst/>
          </a:prstGeom>
        </p:spPr>
      </p:pic>
      <p:sp>
        <p:nvSpPr>
          <p:cNvPr id="11" name="Slide Number Placeholder 10"/>
          <p:cNvSpPr>
            <a:spLocks noGrp="1"/>
          </p:cNvSpPr>
          <p:nvPr>
            <p:ph type="sldNum" sz="quarter" idx="12"/>
          </p:nvPr>
        </p:nvSpPr>
        <p:spPr/>
        <p:txBody>
          <a:bodyPr/>
          <a:lstStyle/>
          <a:p>
            <a:fld id="{AB159959-C22F-4DFC-A80A-BC65744566A0}" type="slidenum">
              <a:rPr lang="en-US" smtClean="0"/>
              <a:t>16</a:t>
            </a:fld>
            <a:endParaRPr lang="en-US"/>
          </a:p>
        </p:txBody>
      </p:sp>
      <p:sp>
        <p:nvSpPr>
          <p:cNvPr id="5" name="Content Placeholder 2"/>
          <p:cNvSpPr>
            <a:spLocks noGrp="1"/>
          </p:cNvSpPr>
          <p:nvPr>
            <p:ph idx="1"/>
          </p:nvPr>
        </p:nvSpPr>
        <p:spPr>
          <a:xfrm>
            <a:off x="250257" y="259882"/>
            <a:ext cx="8653111" cy="577516"/>
          </a:xfrm>
        </p:spPr>
        <p:txBody>
          <a:bodyPr>
            <a:normAutofit/>
          </a:bodyPr>
          <a:lstStyle/>
          <a:p>
            <a:pPr marL="0" indent="0">
              <a:buNone/>
            </a:pPr>
            <a:r>
              <a:rPr lang="en-US" sz="2400" dirty="0" smtClean="0"/>
              <a:t>We prove inductively two results: </a:t>
            </a:r>
          </a:p>
        </p:txBody>
      </p:sp>
    </p:spTree>
    <p:extLst>
      <p:ext uri="{BB962C8B-B14F-4D97-AF65-F5344CB8AC3E}">
        <p14:creationId xmlns:p14="http://schemas.microsoft.com/office/powerpoint/2010/main" val="2952918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14667" y="355067"/>
            <a:ext cx="8714666" cy="3519995"/>
          </a:xfrm>
          <a:prstGeom prst="rect">
            <a:avLst/>
          </a:prstGeom>
        </p:spPr>
      </p:pic>
      <p:sp>
        <p:nvSpPr>
          <p:cNvPr id="11" name="Slide Number Placeholder 10"/>
          <p:cNvSpPr>
            <a:spLocks noGrp="1"/>
          </p:cNvSpPr>
          <p:nvPr>
            <p:ph type="sldNum" sz="quarter" idx="12"/>
          </p:nvPr>
        </p:nvSpPr>
        <p:spPr/>
        <p:txBody>
          <a:bodyPr/>
          <a:lstStyle/>
          <a:p>
            <a:fld id="{AB159959-C22F-4DFC-A80A-BC65744566A0}" type="slidenum">
              <a:rPr lang="en-US" smtClean="0"/>
              <a:t>17</a:t>
            </a:fld>
            <a:endParaRPr lang="en-US"/>
          </a:p>
        </p:txBody>
      </p:sp>
    </p:spTree>
    <p:extLst>
      <p:ext uri="{BB962C8B-B14F-4D97-AF65-F5344CB8AC3E}">
        <p14:creationId xmlns:p14="http://schemas.microsoft.com/office/powerpoint/2010/main" val="37067112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130" y="211754"/>
            <a:ext cx="8364353" cy="548641"/>
          </a:xfrm>
        </p:spPr>
        <p:txBody>
          <a:bodyPr>
            <a:normAutofit/>
          </a:bodyPr>
          <a:lstStyle/>
          <a:p>
            <a:pPr marL="0" indent="0">
              <a:buNone/>
            </a:pPr>
            <a:r>
              <a:rPr lang="en-US" b="1" dirty="0" smtClean="0"/>
              <a:t>Proof of Proposition 1 simplified to three types: </a:t>
            </a:r>
          </a:p>
        </p:txBody>
      </p:sp>
      <p:sp>
        <p:nvSpPr>
          <p:cNvPr id="6" name="Slide Number Placeholder 5"/>
          <p:cNvSpPr>
            <a:spLocks noGrp="1"/>
          </p:cNvSpPr>
          <p:nvPr>
            <p:ph type="sldNum" sz="quarter" idx="12"/>
          </p:nvPr>
        </p:nvSpPr>
        <p:spPr/>
        <p:txBody>
          <a:bodyPr/>
          <a:lstStyle/>
          <a:p>
            <a:fld id="{AB159959-C22F-4DFC-A80A-BC65744566A0}" type="slidenum">
              <a:rPr lang="en-US" smtClean="0"/>
              <a:t>18</a:t>
            </a:fld>
            <a:endParaRPr lang="en-US"/>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04340" y="820701"/>
            <a:ext cx="8710097" cy="5807247"/>
          </a:xfrm>
          <a:prstGeom prst="rect">
            <a:avLst/>
          </a:prstGeom>
        </p:spPr>
      </p:pic>
    </p:spTree>
    <p:extLst>
      <p:ext uri="{BB962C8B-B14F-4D97-AF65-F5344CB8AC3E}">
        <p14:creationId xmlns:p14="http://schemas.microsoft.com/office/powerpoint/2010/main" val="62006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17714" y="374393"/>
            <a:ext cx="7254858" cy="326095"/>
          </a:xfrm>
          <a:prstGeom prst="rect">
            <a:avLst/>
          </a:prstGeom>
        </p:spPr>
      </p:pic>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17713" y="1436718"/>
            <a:ext cx="8708573" cy="3004955"/>
          </a:xfrm>
          <a:prstGeom prst="rect">
            <a:avLst/>
          </a:prstGeom>
        </p:spPr>
      </p:pic>
      <p:sp>
        <p:nvSpPr>
          <p:cNvPr id="11" name="Slide Number Placeholder 10"/>
          <p:cNvSpPr>
            <a:spLocks noGrp="1"/>
          </p:cNvSpPr>
          <p:nvPr>
            <p:ph type="sldNum" sz="quarter" idx="12"/>
          </p:nvPr>
        </p:nvSpPr>
        <p:spPr/>
        <p:txBody>
          <a:bodyPr/>
          <a:lstStyle/>
          <a:p>
            <a:fld id="{AB159959-C22F-4DFC-A80A-BC65744566A0}" type="slidenum">
              <a:rPr lang="en-US" smtClean="0"/>
              <a:t>19</a:t>
            </a:fld>
            <a:endParaRPr lang="en-US"/>
          </a:p>
        </p:txBody>
      </p:sp>
    </p:spTree>
    <p:extLst>
      <p:ext uri="{BB962C8B-B14F-4D97-AF65-F5344CB8AC3E}">
        <p14:creationId xmlns:p14="http://schemas.microsoft.com/office/powerpoint/2010/main" val="2689157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881" y="404261"/>
            <a:ext cx="8585736" cy="5967663"/>
          </a:xfrm>
        </p:spPr>
        <p:txBody>
          <a:bodyPr>
            <a:normAutofit fontScale="92500" lnSpcReduction="20000"/>
          </a:bodyPr>
          <a:lstStyle/>
          <a:p>
            <a:pPr marL="0" indent="0">
              <a:buNone/>
            </a:pPr>
            <a:r>
              <a:rPr lang="en-US" dirty="0" smtClean="0"/>
              <a:t>Principal-agent problem</a:t>
            </a:r>
          </a:p>
          <a:p>
            <a:pPr marL="0" indent="0">
              <a:buNone/>
            </a:pPr>
            <a:endParaRPr lang="en-US" dirty="0"/>
          </a:p>
          <a:p>
            <a:pPr marL="0" indent="0">
              <a:buNone/>
            </a:pPr>
            <a:r>
              <a:rPr lang="en-US" dirty="0" smtClean="0"/>
              <a:t>Procurement: Principal wants to procure some amount of a good from an agent</a:t>
            </a:r>
          </a:p>
          <a:p>
            <a:pPr marL="0" indent="0">
              <a:buNone/>
            </a:pPr>
            <a:endParaRPr lang="en-US" dirty="0"/>
          </a:p>
          <a:p>
            <a:pPr marL="0" indent="0">
              <a:buNone/>
            </a:pPr>
            <a:r>
              <a:rPr lang="en-US" dirty="0" smtClean="0"/>
              <a:t>Asymmetric information: Marginal cost of the agent are hidden information. Agent knows his marginal cost. Principal does not know. </a:t>
            </a:r>
          </a:p>
          <a:p>
            <a:pPr marL="0" indent="0">
              <a:buNone/>
            </a:pPr>
            <a:endParaRPr lang="en-US" dirty="0"/>
          </a:p>
          <a:p>
            <a:pPr marL="0" indent="0">
              <a:buNone/>
            </a:pPr>
            <a:r>
              <a:rPr lang="en-US" dirty="0" smtClean="0">
                <a:solidFill>
                  <a:srgbClr val="FF0000"/>
                </a:solidFill>
              </a:rPr>
              <a:t>Asymmetric awareness: Principal </a:t>
            </a:r>
            <a:r>
              <a:rPr lang="en-US" dirty="0" smtClean="0">
                <a:solidFill>
                  <a:srgbClr val="FF0000"/>
                </a:solidFill>
              </a:rPr>
              <a:t>is also </a:t>
            </a:r>
            <a:r>
              <a:rPr lang="en-US" dirty="0" smtClean="0">
                <a:solidFill>
                  <a:srgbClr val="FF0000"/>
                </a:solidFill>
              </a:rPr>
              <a:t>unaware of some events </a:t>
            </a:r>
            <a:r>
              <a:rPr lang="en-US" smtClean="0">
                <a:solidFill>
                  <a:srgbClr val="FF0000"/>
                </a:solidFill>
              </a:rPr>
              <a:t>affecting </a:t>
            </a:r>
            <a:r>
              <a:rPr lang="en-US" smtClean="0">
                <a:solidFill>
                  <a:srgbClr val="FF0000"/>
                </a:solidFill>
              </a:rPr>
              <a:t>the marginal </a:t>
            </a:r>
            <a:r>
              <a:rPr lang="en-US" dirty="0" smtClean="0">
                <a:solidFill>
                  <a:srgbClr val="FF0000"/>
                </a:solidFill>
              </a:rPr>
              <a:t>cost of the agent</a:t>
            </a:r>
          </a:p>
          <a:p>
            <a:pPr marL="0" indent="0">
              <a:buNone/>
            </a:pPr>
            <a:endParaRPr lang="en-US" dirty="0" smtClean="0"/>
          </a:p>
          <a:p>
            <a:pPr marL="0" indent="0">
              <a:buNone/>
            </a:pPr>
            <a:r>
              <a:rPr lang="en-US" dirty="0" smtClean="0">
                <a:solidFill>
                  <a:srgbClr val="00B050"/>
                </a:solidFill>
              </a:rPr>
              <a:t>Communication may arise as some types of the agents may want to raise the principal’s awareness in order to affect the menu of contracts offered by the principal for screening of types she is/become aware of. </a:t>
            </a:r>
            <a:endParaRPr lang="en-US" dirty="0">
              <a:solidFill>
                <a:srgbClr val="00B050"/>
              </a:solidFill>
            </a:endParaRPr>
          </a:p>
          <a:p>
            <a:pPr marL="0" indent="0">
              <a:buNone/>
            </a:pPr>
            <a:endParaRPr lang="en-US" dirty="0"/>
          </a:p>
        </p:txBody>
      </p:sp>
      <p:sp>
        <p:nvSpPr>
          <p:cNvPr id="5" name="Slide Number Placeholder 4"/>
          <p:cNvSpPr>
            <a:spLocks noGrp="1"/>
          </p:cNvSpPr>
          <p:nvPr>
            <p:ph type="sldNum" sz="quarter" idx="12"/>
          </p:nvPr>
        </p:nvSpPr>
        <p:spPr/>
        <p:txBody>
          <a:bodyPr/>
          <a:lstStyle/>
          <a:p>
            <a:fld id="{AB159959-C22F-4DFC-A80A-BC65744566A0}" type="slidenum">
              <a:rPr lang="en-US" smtClean="0"/>
              <a:t>2</a:t>
            </a:fld>
            <a:endParaRPr lang="en-US"/>
          </a:p>
        </p:txBody>
      </p:sp>
    </p:spTree>
    <p:extLst>
      <p:ext uri="{BB962C8B-B14F-4D97-AF65-F5344CB8AC3E}">
        <p14:creationId xmlns:p14="http://schemas.microsoft.com/office/powerpoint/2010/main" val="4369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07049" y="547647"/>
            <a:ext cx="8716191" cy="4419051"/>
          </a:xfrm>
          <a:prstGeom prst="rect">
            <a:avLst/>
          </a:prstGeom>
        </p:spPr>
      </p:pic>
      <p:sp>
        <p:nvSpPr>
          <p:cNvPr id="5" name="Slide Number Placeholder 4"/>
          <p:cNvSpPr>
            <a:spLocks noGrp="1"/>
          </p:cNvSpPr>
          <p:nvPr>
            <p:ph type="sldNum" sz="quarter" idx="12"/>
          </p:nvPr>
        </p:nvSpPr>
        <p:spPr/>
        <p:txBody>
          <a:bodyPr/>
          <a:lstStyle/>
          <a:p>
            <a:fld id="{AB159959-C22F-4DFC-A80A-BC65744566A0}" type="slidenum">
              <a:rPr lang="en-US" smtClean="0"/>
              <a:t>20</a:t>
            </a:fld>
            <a:endParaRPr lang="en-US"/>
          </a:p>
        </p:txBody>
      </p:sp>
    </p:spTree>
    <p:extLst>
      <p:ext uri="{BB962C8B-B14F-4D97-AF65-F5344CB8AC3E}">
        <p14:creationId xmlns:p14="http://schemas.microsoft.com/office/powerpoint/2010/main" val="2469698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07056" y="547646"/>
            <a:ext cx="8711619" cy="4067049"/>
          </a:xfrm>
          <a:prstGeom prst="rect">
            <a:avLst/>
          </a:prstGeom>
        </p:spPr>
      </p:pic>
      <p:sp>
        <p:nvSpPr>
          <p:cNvPr id="8" name="Slide Number Placeholder 7"/>
          <p:cNvSpPr>
            <a:spLocks noGrp="1"/>
          </p:cNvSpPr>
          <p:nvPr>
            <p:ph type="sldNum" sz="quarter" idx="12"/>
          </p:nvPr>
        </p:nvSpPr>
        <p:spPr/>
        <p:txBody>
          <a:bodyPr/>
          <a:lstStyle/>
          <a:p>
            <a:fld id="{AB159959-C22F-4DFC-A80A-BC65744566A0}" type="slidenum">
              <a:rPr lang="en-US" smtClean="0"/>
              <a:t>21</a:t>
            </a:fld>
            <a:endParaRPr lang="en-US"/>
          </a:p>
        </p:txBody>
      </p:sp>
      <p:pic>
        <p:nvPicPr>
          <p:cNvPr id="14" name="Picture 1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63201" y="5339422"/>
            <a:ext cx="6843428" cy="274286"/>
          </a:xfrm>
          <a:prstGeom prst="rect">
            <a:avLst/>
          </a:prstGeom>
        </p:spPr>
      </p:pic>
    </p:spTree>
    <p:extLst>
      <p:ext uri="{BB962C8B-B14F-4D97-AF65-F5344CB8AC3E}">
        <p14:creationId xmlns:p14="http://schemas.microsoft.com/office/powerpoint/2010/main" val="23466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47687" y="432143"/>
            <a:ext cx="7753140" cy="1590858"/>
          </a:xfrm>
          <a:prstGeom prst="rect">
            <a:avLst/>
          </a:prstGeom>
        </p:spPr>
      </p:pic>
      <p:sp>
        <p:nvSpPr>
          <p:cNvPr id="6" name="Slide Number Placeholder 5"/>
          <p:cNvSpPr>
            <a:spLocks noGrp="1"/>
          </p:cNvSpPr>
          <p:nvPr>
            <p:ph type="sldNum" sz="quarter" idx="12"/>
          </p:nvPr>
        </p:nvSpPr>
        <p:spPr/>
        <p:txBody>
          <a:bodyPr/>
          <a:lstStyle/>
          <a:p>
            <a:fld id="{AB159959-C22F-4DFC-A80A-BC65744566A0}" type="slidenum">
              <a:rPr lang="en-US" smtClean="0"/>
              <a:t>22</a:t>
            </a:fld>
            <a:endParaRPr lang="en-US"/>
          </a:p>
        </p:txBody>
      </p:sp>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74959" y="2702101"/>
            <a:ext cx="6707807" cy="3881144"/>
          </a:xfrm>
          <a:prstGeom prst="rect">
            <a:avLst/>
          </a:prstGeom>
        </p:spPr>
      </p:pic>
    </p:spTree>
    <p:extLst>
      <p:ext uri="{BB962C8B-B14F-4D97-AF65-F5344CB8AC3E}">
        <p14:creationId xmlns:p14="http://schemas.microsoft.com/office/powerpoint/2010/main" val="118507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20766" y="364767"/>
            <a:ext cx="8711615" cy="5586290"/>
          </a:xfrm>
          <a:prstGeom prst="rect">
            <a:avLst/>
          </a:prstGeom>
        </p:spPr>
      </p:pic>
      <p:sp>
        <p:nvSpPr>
          <p:cNvPr id="6" name="Slide Number Placeholder 5"/>
          <p:cNvSpPr>
            <a:spLocks noGrp="1"/>
          </p:cNvSpPr>
          <p:nvPr>
            <p:ph type="sldNum" sz="quarter" idx="12"/>
          </p:nvPr>
        </p:nvSpPr>
        <p:spPr/>
        <p:txBody>
          <a:bodyPr/>
          <a:lstStyle/>
          <a:p>
            <a:fld id="{AB159959-C22F-4DFC-A80A-BC65744566A0}" type="slidenum">
              <a:rPr lang="en-US" smtClean="0"/>
              <a:t>23</a:t>
            </a:fld>
            <a:endParaRPr lang="en-US"/>
          </a:p>
        </p:txBody>
      </p:sp>
      <p:sp>
        <p:nvSpPr>
          <p:cNvPr id="12" name="Oval 11"/>
          <p:cNvSpPr/>
          <p:nvPr/>
        </p:nvSpPr>
        <p:spPr>
          <a:xfrm>
            <a:off x="4254366" y="721895"/>
            <a:ext cx="2993457" cy="9914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300888" y="1759820"/>
            <a:ext cx="2993457" cy="9914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1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20766" y="364767"/>
            <a:ext cx="8719235" cy="5694477"/>
          </a:xfrm>
          <a:prstGeom prst="rect">
            <a:avLst/>
          </a:prstGeom>
        </p:spPr>
      </p:pic>
      <p:sp>
        <p:nvSpPr>
          <p:cNvPr id="6" name="Slide Number Placeholder 5"/>
          <p:cNvSpPr>
            <a:spLocks noGrp="1"/>
          </p:cNvSpPr>
          <p:nvPr>
            <p:ph type="sldNum" sz="quarter" idx="12"/>
          </p:nvPr>
        </p:nvSpPr>
        <p:spPr/>
        <p:txBody>
          <a:bodyPr/>
          <a:lstStyle/>
          <a:p>
            <a:fld id="{AB159959-C22F-4DFC-A80A-BC65744566A0}" type="slidenum">
              <a:rPr lang="en-US" smtClean="0"/>
              <a:t>24</a:t>
            </a:fld>
            <a:endParaRPr lang="en-US"/>
          </a:p>
        </p:txBody>
      </p:sp>
    </p:spTree>
    <p:extLst>
      <p:ext uri="{BB962C8B-B14F-4D97-AF65-F5344CB8AC3E}">
        <p14:creationId xmlns:p14="http://schemas.microsoft.com/office/powerpoint/2010/main" val="3392138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20765" y="364768"/>
            <a:ext cx="6555426" cy="4842667"/>
          </a:xfrm>
          <a:prstGeom prst="rect">
            <a:avLst/>
          </a:prstGeom>
        </p:spPr>
      </p:pic>
      <p:sp>
        <p:nvSpPr>
          <p:cNvPr id="6" name="Slide Number Placeholder 5"/>
          <p:cNvSpPr>
            <a:spLocks noGrp="1"/>
          </p:cNvSpPr>
          <p:nvPr>
            <p:ph type="sldNum" sz="quarter" idx="12"/>
          </p:nvPr>
        </p:nvSpPr>
        <p:spPr/>
        <p:txBody>
          <a:bodyPr/>
          <a:lstStyle/>
          <a:p>
            <a:fld id="{AB159959-C22F-4DFC-A80A-BC65744566A0}" type="slidenum">
              <a:rPr lang="en-US" smtClean="0"/>
              <a:t>25</a:t>
            </a:fld>
            <a:endParaRPr lang="en-US"/>
          </a:p>
        </p:txBody>
      </p:sp>
    </p:spTree>
    <p:extLst>
      <p:ext uri="{BB962C8B-B14F-4D97-AF65-F5344CB8AC3E}">
        <p14:creationId xmlns:p14="http://schemas.microsoft.com/office/powerpoint/2010/main" val="3740505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95418" y="3409750"/>
            <a:ext cx="6645329" cy="2523429"/>
          </a:xfrm>
          <a:prstGeom prst="rect">
            <a:avLst/>
          </a:prstGeom>
        </p:spPr>
      </p:pic>
      <p:pic>
        <p:nvPicPr>
          <p:cNvPr id="9" name="Picture 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01515" y="278142"/>
            <a:ext cx="8714661" cy="2511239"/>
          </a:xfrm>
          <a:prstGeom prst="rect">
            <a:avLst/>
          </a:prstGeom>
        </p:spPr>
      </p:pic>
      <p:sp>
        <p:nvSpPr>
          <p:cNvPr id="6" name="Slide Number Placeholder 5"/>
          <p:cNvSpPr>
            <a:spLocks noGrp="1"/>
          </p:cNvSpPr>
          <p:nvPr>
            <p:ph type="sldNum" sz="quarter" idx="12"/>
          </p:nvPr>
        </p:nvSpPr>
        <p:spPr/>
        <p:txBody>
          <a:bodyPr/>
          <a:lstStyle/>
          <a:p>
            <a:fld id="{AB159959-C22F-4DFC-A80A-BC65744566A0}" type="slidenum">
              <a:rPr lang="en-US" smtClean="0"/>
              <a:t>26</a:t>
            </a:fld>
            <a:endParaRPr lang="en-US"/>
          </a:p>
        </p:txBody>
      </p:sp>
      <p:sp>
        <p:nvSpPr>
          <p:cNvPr id="7" name="Oval 6"/>
          <p:cNvSpPr/>
          <p:nvPr/>
        </p:nvSpPr>
        <p:spPr>
          <a:xfrm>
            <a:off x="4004108" y="3580598"/>
            <a:ext cx="1183909" cy="1395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80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01514" y="278141"/>
            <a:ext cx="6392377" cy="2531049"/>
          </a:xfrm>
          <a:prstGeom prst="rect">
            <a:avLst/>
          </a:prstGeom>
        </p:spPr>
      </p:pic>
      <p:sp>
        <p:nvSpPr>
          <p:cNvPr id="6" name="Slide Number Placeholder 5"/>
          <p:cNvSpPr>
            <a:spLocks noGrp="1"/>
          </p:cNvSpPr>
          <p:nvPr>
            <p:ph type="sldNum" sz="quarter" idx="12"/>
          </p:nvPr>
        </p:nvSpPr>
        <p:spPr/>
        <p:txBody>
          <a:bodyPr/>
          <a:lstStyle/>
          <a:p>
            <a:fld id="{AB159959-C22F-4DFC-A80A-BC65744566A0}" type="slidenum">
              <a:rPr lang="en-US" smtClean="0"/>
              <a:t>27</a:t>
            </a:fld>
            <a:endParaRPr lang="en-US"/>
          </a:p>
        </p:txBody>
      </p:sp>
    </p:spTree>
    <p:extLst>
      <p:ext uri="{BB962C8B-B14F-4D97-AF65-F5344CB8AC3E}">
        <p14:creationId xmlns:p14="http://schemas.microsoft.com/office/powerpoint/2010/main" val="2737856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1717" y="913411"/>
            <a:ext cx="8740566" cy="3757716"/>
          </a:xfrm>
          <a:prstGeom prst="rect">
            <a:avLst/>
          </a:prstGeom>
        </p:spPr>
      </p:pic>
      <p:sp>
        <p:nvSpPr>
          <p:cNvPr id="6" name="Slide Number Placeholder 5"/>
          <p:cNvSpPr>
            <a:spLocks noGrp="1"/>
          </p:cNvSpPr>
          <p:nvPr>
            <p:ph type="sldNum" sz="quarter" idx="12"/>
          </p:nvPr>
        </p:nvSpPr>
        <p:spPr/>
        <p:txBody>
          <a:bodyPr/>
          <a:lstStyle/>
          <a:p>
            <a:fld id="{AB159959-C22F-4DFC-A80A-BC65744566A0}" type="slidenum">
              <a:rPr lang="en-US" smtClean="0"/>
              <a:t>28</a:t>
            </a:fld>
            <a:endParaRPr lang="en-US"/>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01717" y="191664"/>
            <a:ext cx="5366854" cy="275810"/>
          </a:xfrm>
          <a:prstGeom prst="rect">
            <a:avLst/>
          </a:prstGeom>
        </p:spPr>
      </p:pic>
      <p:pic>
        <p:nvPicPr>
          <p:cNvPr id="14" name="Picture 1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78720" y="4896666"/>
            <a:ext cx="7213711" cy="1801144"/>
          </a:xfrm>
          <a:prstGeom prst="rect">
            <a:avLst/>
          </a:prstGeom>
        </p:spPr>
      </p:pic>
    </p:spTree>
    <p:extLst>
      <p:ext uri="{BB962C8B-B14F-4D97-AF65-F5344CB8AC3E}">
        <p14:creationId xmlns:p14="http://schemas.microsoft.com/office/powerpoint/2010/main" val="38093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22289" y="303707"/>
            <a:ext cx="8700945" cy="6393908"/>
          </a:xfrm>
          <a:prstGeom prst="rect">
            <a:avLst/>
          </a:prstGeom>
        </p:spPr>
      </p:pic>
      <p:sp>
        <p:nvSpPr>
          <p:cNvPr id="6" name="Slide Number Placeholder 5"/>
          <p:cNvSpPr>
            <a:spLocks noGrp="1"/>
          </p:cNvSpPr>
          <p:nvPr>
            <p:ph type="sldNum" sz="quarter" idx="12"/>
          </p:nvPr>
        </p:nvSpPr>
        <p:spPr/>
        <p:txBody>
          <a:bodyPr/>
          <a:lstStyle/>
          <a:p>
            <a:fld id="{AB159959-C22F-4DFC-A80A-BC65744566A0}" type="slidenum">
              <a:rPr lang="en-US" smtClean="0"/>
              <a:t>29</a:t>
            </a:fld>
            <a:endParaRPr lang="en-US"/>
          </a:p>
        </p:txBody>
      </p:sp>
    </p:spTree>
    <p:extLst>
      <p:ext uri="{BB962C8B-B14F-4D97-AF65-F5344CB8AC3E}">
        <p14:creationId xmlns:p14="http://schemas.microsoft.com/office/powerpoint/2010/main" val="2026149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879" y="202132"/>
            <a:ext cx="8624235" cy="6400800"/>
          </a:xfrm>
        </p:spPr>
        <p:txBody>
          <a:bodyPr>
            <a:normAutofit fontScale="92500"/>
          </a:bodyPr>
          <a:lstStyle/>
          <a:p>
            <a:pPr marL="0" indent="0">
              <a:buNone/>
            </a:pPr>
            <a:r>
              <a:rPr lang="en-US" b="1" dirty="0" smtClean="0"/>
              <a:t>Screening with finite types: </a:t>
            </a:r>
            <a:r>
              <a:rPr lang="en-US" dirty="0" smtClean="0"/>
              <a:t>Spence (1980), Cooper (1984), </a:t>
            </a:r>
            <a:r>
              <a:rPr lang="en-US" dirty="0" err="1" smtClean="0"/>
              <a:t>Maskin</a:t>
            </a:r>
            <a:r>
              <a:rPr lang="en-US" dirty="0" smtClean="0"/>
              <a:t> </a:t>
            </a:r>
            <a:r>
              <a:rPr lang="en-US" dirty="0"/>
              <a:t>&amp;</a:t>
            </a:r>
            <a:r>
              <a:rPr lang="en-US" dirty="0" smtClean="0"/>
              <a:t> Riley (1984), Matthews </a:t>
            </a:r>
            <a:r>
              <a:rPr lang="en-US" dirty="0"/>
              <a:t>&amp;</a:t>
            </a:r>
            <a:r>
              <a:rPr lang="en-US" dirty="0" smtClean="0"/>
              <a:t> Moore (1987)</a:t>
            </a:r>
          </a:p>
          <a:p>
            <a:pPr marL="0" indent="0">
              <a:buNone/>
            </a:pPr>
            <a:endParaRPr lang="en-US" dirty="0" smtClean="0"/>
          </a:p>
          <a:p>
            <a:pPr marL="0" indent="0">
              <a:buNone/>
            </a:pPr>
            <a:r>
              <a:rPr lang="en-US" b="1" dirty="0"/>
              <a:t>Mechanism design with prior verifiable information: </a:t>
            </a:r>
            <a:r>
              <a:rPr lang="en-US" dirty="0"/>
              <a:t>Pram (</a:t>
            </a:r>
            <a:r>
              <a:rPr lang="en-US" dirty="0" smtClean="0"/>
              <a:t>2021), </a:t>
            </a:r>
            <a:r>
              <a:rPr lang="en-US" dirty="0"/>
              <a:t>Ali, Lewis &amp; </a:t>
            </a:r>
            <a:r>
              <a:rPr lang="en-US" dirty="0" err="1"/>
              <a:t>Vasserman</a:t>
            </a:r>
            <a:r>
              <a:rPr lang="en-US" dirty="0"/>
              <a:t> (</a:t>
            </a:r>
            <a:r>
              <a:rPr lang="en-US" dirty="0" smtClean="0"/>
              <a:t>2020)</a:t>
            </a:r>
          </a:p>
          <a:p>
            <a:pPr marL="0" indent="0">
              <a:buNone/>
            </a:pPr>
            <a:endParaRPr lang="en-US" dirty="0"/>
          </a:p>
          <a:p>
            <a:pPr marL="0" indent="0">
              <a:buNone/>
            </a:pPr>
            <a:r>
              <a:rPr lang="en-US" b="1" dirty="0"/>
              <a:t>“Reverse </a:t>
            </a:r>
            <a:r>
              <a:rPr lang="en-US" b="1" dirty="0" err="1"/>
              <a:t>Bayesianism</a:t>
            </a:r>
            <a:r>
              <a:rPr lang="en-US" b="1" dirty="0"/>
              <a:t>”: </a:t>
            </a:r>
            <a:r>
              <a:rPr lang="en-US" dirty="0" err="1"/>
              <a:t>Karni</a:t>
            </a:r>
            <a:r>
              <a:rPr lang="en-US" dirty="0"/>
              <a:t> &amp; </a:t>
            </a:r>
            <a:r>
              <a:rPr lang="en-US" dirty="0" err="1"/>
              <a:t>Viero</a:t>
            </a:r>
            <a:r>
              <a:rPr lang="en-US" dirty="0"/>
              <a:t> (2013), </a:t>
            </a:r>
            <a:r>
              <a:rPr lang="en-US" dirty="0" err="1"/>
              <a:t>Dominiak</a:t>
            </a:r>
            <a:r>
              <a:rPr lang="en-US" dirty="0"/>
              <a:t> &amp; </a:t>
            </a:r>
            <a:r>
              <a:rPr lang="en-US" dirty="0" err="1"/>
              <a:t>Tserenjigmid</a:t>
            </a:r>
            <a:r>
              <a:rPr lang="en-US" dirty="0"/>
              <a:t> (2018</a:t>
            </a:r>
            <a:r>
              <a:rPr lang="en-US" dirty="0" smtClean="0"/>
              <a:t>)</a:t>
            </a:r>
          </a:p>
          <a:p>
            <a:pPr marL="0" indent="0">
              <a:buNone/>
            </a:pPr>
            <a:endParaRPr lang="en-US" dirty="0"/>
          </a:p>
          <a:p>
            <a:pPr marL="0" indent="0">
              <a:buNone/>
            </a:pPr>
            <a:r>
              <a:rPr lang="en-US" b="1" dirty="0" smtClean="0"/>
              <a:t>Contract theory with unawareness: </a:t>
            </a:r>
          </a:p>
          <a:p>
            <a:pPr marL="0" indent="0">
              <a:buNone/>
            </a:pPr>
            <a:r>
              <a:rPr lang="en-US" dirty="0" smtClean="0"/>
              <a:t>Moral hazard: von </a:t>
            </a:r>
            <a:r>
              <a:rPr lang="en-US" dirty="0" err="1" smtClean="0"/>
              <a:t>Thadden</a:t>
            </a:r>
            <a:r>
              <a:rPr lang="en-US" dirty="0" smtClean="0"/>
              <a:t> </a:t>
            </a:r>
            <a:r>
              <a:rPr lang="en-US" dirty="0"/>
              <a:t>&amp;</a:t>
            </a:r>
            <a:r>
              <a:rPr lang="en-US" dirty="0" smtClean="0"/>
              <a:t> Zhao (2012), Auster (2013), </a:t>
            </a:r>
          </a:p>
          <a:p>
            <a:pPr marL="0" indent="0">
              <a:buNone/>
            </a:pPr>
            <a:r>
              <a:rPr lang="en-US" dirty="0" smtClean="0"/>
              <a:t>Insurance: </a:t>
            </a:r>
            <a:r>
              <a:rPr lang="en-US" dirty="0" err="1" smtClean="0"/>
              <a:t>Filiz-Ozbay</a:t>
            </a:r>
            <a:r>
              <a:rPr lang="en-US" dirty="0" smtClean="0"/>
              <a:t> (2012), </a:t>
            </a:r>
          </a:p>
          <a:p>
            <a:pPr marL="0" indent="0">
              <a:buNone/>
            </a:pPr>
            <a:r>
              <a:rPr lang="en-US" dirty="0" smtClean="0"/>
              <a:t>Optimal delegation: Auster &amp; </a:t>
            </a:r>
            <a:r>
              <a:rPr lang="en-US" dirty="0" err="1" smtClean="0"/>
              <a:t>Pavoni</a:t>
            </a:r>
            <a:r>
              <a:rPr lang="en-US" dirty="0" smtClean="0"/>
              <a:t> (2021), Lei </a:t>
            </a:r>
            <a:r>
              <a:rPr lang="en-US" dirty="0"/>
              <a:t>&amp;</a:t>
            </a:r>
            <a:r>
              <a:rPr lang="en-US" dirty="0" smtClean="0"/>
              <a:t> Zhao (2021)</a:t>
            </a:r>
          </a:p>
          <a:p>
            <a:pPr marL="0" indent="0">
              <a:buNone/>
            </a:pPr>
            <a:r>
              <a:rPr lang="en-US" dirty="0" smtClean="0"/>
              <a:t>Others: Grant, Kline &amp; Quiggin (2012), Ma and Schipper (2012)</a:t>
            </a:r>
          </a:p>
        </p:txBody>
      </p:sp>
      <p:sp>
        <p:nvSpPr>
          <p:cNvPr id="4" name="Slide Number Placeholder 3"/>
          <p:cNvSpPr>
            <a:spLocks noGrp="1"/>
          </p:cNvSpPr>
          <p:nvPr>
            <p:ph type="sldNum" sz="quarter" idx="12"/>
          </p:nvPr>
        </p:nvSpPr>
        <p:spPr/>
        <p:txBody>
          <a:bodyPr/>
          <a:lstStyle/>
          <a:p>
            <a:fld id="{AB159959-C22F-4DFC-A80A-BC65744566A0}" type="slidenum">
              <a:rPr lang="en-US" smtClean="0"/>
              <a:t>3</a:t>
            </a:fld>
            <a:endParaRPr lang="en-US"/>
          </a:p>
        </p:txBody>
      </p:sp>
    </p:spTree>
    <p:extLst>
      <p:ext uri="{BB962C8B-B14F-4D97-AF65-F5344CB8AC3E}">
        <p14:creationId xmlns:p14="http://schemas.microsoft.com/office/powerpoint/2010/main" val="1119428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94721" y="332584"/>
            <a:ext cx="8708565" cy="5941335"/>
          </a:xfrm>
          <a:prstGeom prst="rect">
            <a:avLst/>
          </a:prstGeom>
        </p:spPr>
      </p:pic>
      <p:sp>
        <p:nvSpPr>
          <p:cNvPr id="6" name="Slide Number Placeholder 5"/>
          <p:cNvSpPr>
            <a:spLocks noGrp="1"/>
          </p:cNvSpPr>
          <p:nvPr>
            <p:ph type="sldNum" sz="quarter" idx="12"/>
          </p:nvPr>
        </p:nvSpPr>
        <p:spPr/>
        <p:txBody>
          <a:bodyPr/>
          <a:lstStyle/>
          <a:p>
            <a:fld id="{AB159959-C22F-4DFC-A80A-BC65744566A0}" type="slidenum">
              <a:rPr lang="en-US" smtClean="0"/>
              <a:t>30</a:t>
            </a:fld>
            <a:endParaRPr lang="en-US"/>
          </a:p>
        </p:txBody>
      </p:sp>
    </p:spTree>
    <p:extLst>
      <p:ext uri="{BB962C8B-B14F-4D97-AF65-F5344CB8AC3E}">
        <p14:creationId xmlns:p14="http://schemas.microsoft.com/office/powerpoint/2010/main" val="127807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07050" y="322958"/>
            <a:ext cx="8729899" cy="3548954"/>
          </a:xfrm>
          <a:prstGeom prst="rect">
            <a:avLst/>
          </a:prstGeom>
        </p:spPr>
      </p:pic>
      <p:sp>
        <p:nvSpPr>
          <p:cNvPr id="6" name="Slide Number Placeholder 5"/>
          <p:cNvSpPr>
            <a:spLocks noGrp="1"/>
          </p:cNvSpPr>
          <p:nvPr>
            <p:ph type="sldNum" sz="quarter" idx="12"/>
          </p:nvPr>
        </p:nvSpPr>
        <p:spPr/>
        <p:txBody>
          <a:bodyPr/>
          <a:lstStyle/>
          <a:p>
            <a:fld id="{AB159959-C22F-4DFC-A80A-BC65744566A0}" type="slidenum">
              <a:rPr lang="en-US" smtClean="0"/>
              <a:t>31</a:t>
            </a:fld>
            <a:endParaRPr lang="en-US"/>
          </a:p>
        </p:txBody>
      </p:sp>
    </p:spTree>
    <p:extLst>
      <p:ext uri="{BB962C8B-B14F-4D97-AF65-F5344CB8AC3E}">
        <p14:creationId xmlns:p14="http://schemas.microsoft.com/office/powerpoint/2010/main" val="4235396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19238" y="364766"/>
            <a:ext cx="8705523" cy="2304003"/>
          </a:xfrm>
          <a:prstGeom prst="rect">
            <a:avLst/>
          </a:prstGeom>
        </p:spPr>
      </p:pic>
      <p:sp>
        <p:nvSpPr>
          <p:cNvPr id="8" name="Slide Number Placeholder 7"/>
          <p:cNvSpPr>
            <a:spLocks noGrp="1"/>
          </p:cNvSpPr>
          <p:nvPr>
            <p:ph type="sldNum" sz="quarter" idx="12"/>
          </p:nvPr>
        </p:nvSpPr>
        <p:spPr/>
        <p:txBody>
          <a:bodyPr/>
          <a:lstStyle/>
          <a:p>
            <a:fld id="{AB159959-C22F-4DFC-A80A-BC65744566A0}" type="slidenum">
              <a:rPr lang="en-US" smtClean="0"/>
              <a:t>32</a:t>
            </a:fld>
            <a:endParaRPr lang="en-US"/>
          </a:p>
        </p:txBody>
      </p:sp>
      <p:pic>
        <p:nvPicPr>
          <p:cNvPr id="10" name="Picture 9"/>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27259" y="2910963"/>
            <a:ext cx="7445333" cy="3705910"/>
          </a:xfrm>
          <a:prstGeom prst="rect">
            <a:avLst/>
          </a:prstGeom>
        </p:spPr>
      </p:pic>
    </p:spTree>
    <p:extLst>
      <p:ext uri="{BB962C8B-B14F-4D97-AF65-F5344CB8AC3E}">
        <p14:creationId xmlns:p14="http://schemas.microsoft.com/office/powerpoint/2010/main" val="284667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42235" y="451392"/>
            <a:ext cx="8786285" cy="3800387"/>
          </a:xfrm>
          <a:prstGeom prst="rect">
            <a:avLst/>
          </a:prstGeom>
        </p:spPr>
      </p:pic>
      <p:sp>
        <p:nvSpPr>
          <p:cNvPr id="8" name="Slide Number Placeholder 7"/>
          <p:cNvSpPr>
            <a:spLocks noGrp="1"/>
          </p:cNvSpPr>
          <p:nvPr>
            <p:ph type="sldNum" sz="quarter" idx="12"/>
          </p:nvPr>
        </p:nvSpPr>
        <p:spPr/>
        <p:txBody>
          <a:bodyPr/>
          <a:lstStyle/>
          <a:p>
            <a:fld id="{AB159959-C22F-4DFC-A80A-BC65744566A0}" type="slidenum">
              <a:rPr lang="en-US" smtClean="0"/>
              <a:t>33</a:t>
            </a:fld>
            <a:endParaRPr lang="en-US"/>
          </a:p>
        </p:txBody>
      </p:sp>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26857" y="5137290"/>
            <a:ext cx="8690285" cy="275810"/>
          </a:xfrm>
          <a:prstGeom prst="rect">
            <a:avLst/>
          </a:prstGeom>
        </p:spPr>
      </p:pic>
    </p:spTree>
    <p:extLst>
      <p:ext uri="{BB962C8B-B14F-4D97-AF65-F5344CB8AC3E}">
        <p14:creationId xmlns:p14="http://schemas.microsoft.com/office/powerpoint/2010/main" val="52474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246"/>
            <a:ext cx="7886700" cy="1325563"/>
          </a:xfrm>
        </p:spPr>
        <p:txBody>
          <a:bodyPr/>
          <a:lstStyle/>
          <a:p>
            <a:pPr algn="ctr"/>
            <a:r>
              <a:rPr lang="en-US" b="1" dirty="0" smtClean="0"/>
              <a:t>Corollary on Welfare</a:t>
            </a:r>
            <a:endParaRPr lang="en-US" b="1" dirty="0"/>
          </a:p>
        </p:txBody>
      </p:sp>
      <p:sp>
        <p:nvSpPr>
          <p:cNvPr id="3" name="Content Placeholder 2"/>
          <p:cNvSpPr>
            <a:spLocks noGrp="1"/>
          </p:cNvSpPr>
          <p:nvPr>
            <p:ph idx="1"/>
          </p:nvPr>
        </p:nvSpPr>
        <p:spPr>
          <a:xfrm>
            <a:off x="628650" y="1106905"/>
            <a:ext cx="7886700" cy="5070058"/>
          </a:xfrm>
        </p:spPr>
        <p:txBody>
          <a:bodyPr>
            <a:normAutofit fontScale="92500"/>
          </a:bodyPr>
          <a:lstStyle/>
          <a:p>
            <a:pPr marL="0" indent="0">
              <a:buNone/>
            </a:pPr>
            <a:r>
              <a:rPr lang="en-US" dirty="0" smtClean="0"/>
              <a:t>If the principal is unaware of </a:t>
            </a:r>
            <a:r>
              <a:rPr lang="en-US" dirty="0" smtClean="0">
                <a:solidFill>
                  <a:srgbClr val="00B0F0"/>
                </a:solidFill>
              </a:rPr>
              <a:t>high marginal cost events </a:t>
            </a:r>
            <a:r>
              <a:rPr lang="en-US" dirty="0" smtClean="0"/>
              <a:t>only, then in any ∆-prudent </a:t>
            </a:r>
            <a:r>
              <a:rPr lang="en-US" dirty="0" err="1" smtClean="0"/>
              <a:t>rationalizable</a:t>
            </a:r>
            <a:r>
              <a:rPr lang="en-US" dirty="0" smtClean="0"/>
              <a:t> outcome, </a:t>
            </a:r>
            <a:r>
              <a:rPr lang="en-US" dirty="0" smtClean="0">
                <a:solidFill>
                  <a:srgbClr val="FF0000"/>
                </a:solidFill>
              </a:rPr>
              <a:t>ex post welfare is identical to the case of just incomplete information</a:t>
            </a:r>
            <a:r>
              <a:rPr lang="en-US" dirty="0" smtClean="0"/>
              <a:t>. This relies crucially on allowing </a:t>
            </a:r>
            <a:r>
              <a:rPr lang="en-US" dirty="0" smtClean="0">
                <a:solidFill>
                  <a:srgbClr val="00B050"/>
                </a:solidFill>
              </a:rPr>
              <a:t>disclosure of awareness</a:t>
            </a:r>
            <a:r>
              <a:rPr lang="en-US" dirty="0" smtClean="0"/>
              <a:t>. </a:t>
            </a:r>
            <a:r>
              <a:rPr lang="en-US" dirty="0" smtClean="0">
                <a:solidFill>
                  <a:srgbClr val="FF0000"/>
                </a:solidFill>
              </a:rPr>
              <a:t>Disclosure Pareto improves</a:t>
            </a:r>
            <a:r>
              <a:rPr lang="en-US" dirty="0" smtClean="0"/>
              <a:t>. </a:t>
            </a:r>
          </a:p>
          <a:p>
            <a:pPr marL="0" indent="0">
              <a:buNone/>
            </a:pPr>
            <a:endParaRPr lang="en-US" dirty="0"/>
          </a:p>
          <a:p>
            <a:pPr marL="0" indent="0">
              <a:buNone/>
            </a:pPr>
            <a:r>
              <a:rPr lang="en-US" dirty="0" smtClean="0"/>
              <a:t>If the </a:t>
            </a:r>
            <a:r>
              <a:rPr lang="en-US" dirty="0" err="1" smtClean="0"/>
              <a:t>prinicipal</a:t>
            </a:r>
            <a:r>
              <a:rPr lang="en-US" dirty="0" smtClean="0"/>
              <a:t> is unaware of </a:t>
            </a:r>
            <a:r>
              <a:rPr lang="en-US" dirty="0" smtClean="0">
                <a:solidFill>
                  <a:srgbClr val="00B0F0"/>
                </a:solidFill>
              </a:rPr>
              <a:t>low marginal cost events</a:t>
            </a:r>
            <a:r>
              <a:rPr lang="en-US" dirty="0" smtClean="0"/>
              <a:t> only, then in any </a:t>
            </a:r>
            <a:r>
              <a:rPr lang="en-US" dirty="0"/>
              <a:t>∆-prudent </a:t>
            </a:r>
            <a:r>
              <a:rPr lang="en-US" dirty="0" err="1"/>
              <a:t>rationalizable</a:t>
            </a:r>
            <a:r>
              <a:rPr lang="en-US" dirty="0"/>
              <a:t> outcome, </a:t>
            </a:r>
            <a:r>
              <a:rPr lang="en-US" dirty="0">
                <a:solidFill>
                  <a:srgbClr val="FF0000"/>
                </a:solidFill>
              </a:rPr>
              <a:t>ex post welfare </a:t>
            </a:r>
            <a:r>
              <a:rPr lang="en-US" dirty="0" smtClean="0">
                <a:solidFill>
                  <a:srgbClr val="FF0000"/>
                </a:solidFill>
              </a:rPr>
              <a:t>is lower than in the </a:t>
            </a:r>
            <a:r>
              <a:rPr lang="en-US" dirty="0">
                <a:solidFill>
                  <a:srgbClr val="FF0000"/>
                </a:solidFill>
              </a:rPr>
              <a:t>case of just incomplete information</a:t>
            </a:r>
            <a:r>
              <a:rPr lang="en-US" dirty="0"/>
              <a:t>. </a:t>
            </a:r>
            <a:r>
              <a:rPr lang="en-US" dirty="0" smtClean="0"/>
              <a:t>This is due to bunching and distortion at the top. Thus, unawareness adds additional “frictions”. </a:t>
            </a:r>
            <a:r>
              <a:rPr lang="en-US" dirty="0" smtClean="0">
                <a:solidFill>
                  <a:srgbClr val="FF0000"/>
                </a:solidFill>
              </a:rPr>
              <a:t>Disclosure of awareness is weakly interim Pareto improving</a:t>
            </a:r>
            <a:r>
              <a:rPr lang="en-US" dirty="0" smtClean="0"/>
              <a:t>.  </a:t>
            </a: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B159959-C22F-4DFC-A80A-BC65744566A0}" type="slidenum">
              <a:rPr lang="en-US" smtClean="0"/>
              <a:t>34</a:t>
            </a:fld>
            <a:endParaRPr lang="en-US"/>
          </a:p>
        </p:txBody>
      </p:sp>
    </p:spTree>
    <p:extLst>
      <p:ext uri="{BB962C8B-B14F-4D97-AF65-F5344CB8AC3E}">
        <p14:creationId xmlns:p14="http://schemas.microsoft.com/office/powerpoint/2010/main" val="23253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246"/>
            <a:ext cx="7886700" cy="1325563"/>
          </a:xfrm>
        </p:spPr>
        <p:txBody>
          <a:bodyPr/>
          <a:lstStyle/>
          <a:p>
            <a:pPr algn="ctr"/>
            <a:r>
              <a:rPr lang="en-US" b="1" dirty="0" smtClean="0"/>
              <a:t>Discussion</a:t>
            </a:r>
            <a:endParaRPr lang="en-US" b="1" dirty="0"/>
          </a:p>
        </p:txBody>
      </p:sp>
      <p:sp>
        <p:nvSpPr>
          <p:cNvPr id="3" name="Content Placeholder 2"/>
          <p:cNvSpPr>
            <a:spLocks noGrp="1"/>
          </p:cNvSpPr>
          <p:nvPr>
            <p:ph idx="1"/>
          </p:nvPr>
        </p:nvSpPr>
        <p:spPr>
          <a:xfrm>
            <a:off x="433137" y="1106904"/>
            <a:ext cx="8287351" cy="5476775"/>
          </a:xfrm>
        </p:spPr>
        <p:txBody>
          <a:bodyPr>
            <a:normAutofit fontScale="92500" lnSpcReduction="20000"/>
          </a:bodyPr>
          <a:lstStyle/>
          <a:p>
            <a:pPr marL="0" indent="0">
              <a:buNone/>
            </a:pPr>
            <a:r>
              <a:rPr lang="en-US" dirty="0"/>
              <a:t>n</a:t>
            </a:r>
            <a:r>
              <a:rPr lang="en-US" dirty="0" smtClean="0"/>
              <a:t>-type case in paper: lots of induction</a:t>
            </a:r>
          </a:p>
          <a:p>
            <a:pPr marL="0" indent="0">
              <a:buNone/>
            </a:pPr>
            <a:endParaRPr lang="en-US" dirty="0"/>
          </a:p>
          <a:p>
            <a:pPr marL="0" indent="0">
              <a:buNone/>
            </a:pPr>
            <a:r>
              <a:rPr lang="en-US" dirty="0" smtClean="0"/>
              <a:t>Results are intuitive but we had to work hard for it:</a:t>
            </a:r>
            <a:endParaRPr lang="en-US" dirty="0"/>
          </a:p>
          <a:p>
            <a:r>
              <a:rPr lang="en-US" dirty="0" err="1" smtClean="0">
                <a:solidFill>
                  <a:srgbClr val="0070C0"/>
                </a:solidFill>
              </a:rPr>
              <a:t>Logconcavity</a:t>
            </a:r>
            <a:r>
              <a:rPr lang="en-US" dirty="0" smtClean="0">
                <a:solidFill>
                  <a:srgbClr val="0070C0"/>
                </a:solidFill>
              </a:rPr>
              <a:t>: </a:t>
            </a:r>
            <a:r>
              <a:rPr lang="en-US" dirty="0" smtClean="0"/>
              <a:t>for tractability</a:t>
            </a:r>
          </a:p>
          <a:p>
            <a:r>
              <a:rPr lang="en-US" dirty="0" smtClean="0">
                <a:solidFill>
                  <a:srgbClr val="0070C0"/>
                </a:solidFill>
              </a:rPr>
              <a:t>“reverse” </a:t>
            </a:r>
            <a:r>
              <a:rPr lang="en-US" dirty="0" err="1" smtClean="0">
                <a:solidFill>
                  <a:srgbClr val="0070C0"/>
                </a:solidFill>
              </a:rPr>
              <a:t>Bayesianism</a:t>
            </a:r>
            <a:r>
              <a:rPr lang="en-US" dirty="0" smtClean="0">
                <a:solidFill>
                  <a:srgbClr val="0070C0"/>
                </a:solidFill>
              </a:rPr>
              <a:t>: </a:t>
            </a:r>
            <a:r>
              <a:rPr lang="en-US" dirty="0" smtClean="0"/>
              <a:t>can be weakened to updating that preserves likelihood dominance</a:t>
            </a:r>
          </a:p>
          <a:p>
            <a:r>
              <a:rPr lang="en-US" dirty="0" smtClean="0">
                <a:solidFill>
                  <a:srgbClr val="0070C0"/>
                </a:solidFill>
              </a:rPr>
              <a:t>Caution</a:t>
            </a:r>
            <a:r>
              <a:rPr lang="en-US" dirty="0" smtClean="0"/>
              <a:t> or full support beliefs: necessary</a:t>
            </a:r>
          </a:p>
          <a:p>
            <a:r>
              <a:rPr lang="en-US" dirty="0" smtClean="0">
                <a:solidFill>
                  <a:srgbClr val="0070C0"/>
                </a:solidFill>
              </a:rPr>
              <a:t>Common strong belief in rationality:</a:t>
            </a:r>
            <a:r>
              <a:rPr lang="en-US" dirty="0" smtClean="0"/>
              <a:t> a finite level of mutual strong belief in rationality suffices  </a:t>
            </a:r>
          </a:p>
          <a:p>
            <a:r>
              <a:rPr lang="en-US" dirty="0" smtClean="0">
                <a:solidFill>
                  <a:srgbClr val="0070C0"/>
                </a:solidFill>
              </a:rPr>
              <a:t>Tie-breaking assumption: </a:t>
            </a:r>
            <a:r>
              <a:rPr lang="en-US" dirty="0" smtClean="0"/>
              <a:t>a bit odd but couldn’t do without it</a:t>
            </a:r>
          </a:p>
          <a:p>
            <a:pPr marL="0" indent="0">
              <a:buNone/>
            </a:pPr>
            <a:endParaRPr lang="en-US" dirty="0"/>
          </a:p>
          <a:p>
            <a:pPr marL="0" indent="0">
              <a:buNone/>
            </a:pPr>
            <a:r>
              <a:rPr lang="en-US" dirty="0" smtClean="0"/>
              <a:t>Extensions (n agents, disclosure of information &amp; awareness, product of continua type spaces, multi-dimensional screening etc.), applications</a:t>
            </a:r>
            <a:endParaRPr lang="en-US" dirty="0"/>
          </a:p>
        </p:txBody>
      </p:sp>
      <p:sp>
        <p:nvSpPr>
          <p:cNvPr id="4" name="Slide Number Placeholder 3"/>
          <p:cNvSpPr>
            <a:spLocks noGrp="1"/>
          </p:cNvSpPr>
          <p:nvPr>
            <p:ph type="sldNum" sz="quarter" idx="12"/>
          </p:nvPr>
        </p:nvSpPr>
        <p:spPr/>
        <p:txBody>
          <a:bodyPr/>
          <a:lstStyle/>
          <a:p>
            <a:fld id="{AB159959-C22F-4DFC-A80A-BC65744566A0}" type="slidenum">
              <a:rPr lang="en-US" smtClean="0"/>
              <a:t>35</a:t>
            </a:fld>
            <a:endParaRPr lang="en-US"/>
          </a:p>
        </p:txBody>
      </p:sp>
    </p:spTree>
    <p:extLst>
      <p:ext uri="{BB962C8B-B14F-4D97-AF65-F5344CB8AC3E}">
        <p14:creationId xmlns:p14="http://schemas.microsoft.com/office/powerpoint/2010/main" val="427051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254" y="202131"/>
            <a:ext cx="8624235" cy="6795437"/>
          </a:xfrm>
        </p:spPr>
        <p:txBody>
          <a:bodyPr>
            <a:normAutofit/>
          </a:bodyPr>
          <a:lstStyle/>
          <a:p>
            <a:pPr marL="0" indent="0">
              <a:buNone/>
            </a:pPr>
            <a:r>
              <a:rPr lang="en-US" sz="2600" b="1" dirty="0" smtClean="0"/>
              <a:t>Disclosure under unawareness: </a:t>
            </a:r>
            <a:r>
              <a:rPr lang="en-US" sz="2600" dirty="0" smtClean="0"/>
              <a:t>Heifetz, Meier</a:t>
            </a:r>
            <a:r>
              <a:rPr lang="en-US" sz="2600" dirty="0"/>
              <a:t> </a:t>
            </a:r>
            <a:r>
              <a:rPr lang="en-US" sz="2600" dirty="0" smtClean="0"/>
              <a:t>&amp; Schipper (2020), Li </a:t>
            </a:r>
            <a:r>
              <a:rPr lang="en-US" sz="2600" dirty="0"/>
              <a:t>&amp;</a:t>
            </a:r>
            <a:r>
              <a:rPr lang="en-US" sz="2600" dirty="0" smtClean="0"/>
              <a:t> Schipper (2021), Schipper </a:t>
            </a:r>
            <a:r>
              <a:rPr lang="en-US" sz="2600" dirty="0"/>
              <a:t>&amp;</a:t>
            </a:r>
            <a:r>
              <a:rPr lang="en-US" sz="2600" dirty="0" smtClean="0"/>
              <a:t> Woo (2019)</a:t>
            </a:r>
          </a:p>
          <a:p>
            <a:pPr marL="0" indent="0">
              <a:buNone/>
            </a:pPr>
            <a:endParaRPr lang="en-US" sz="2600" dirty="0"/>
          </a:p>
          <a:p>
            <a:pPr marL="0" indent="0">
              <a:buNone/>
            </a:pPr>
            <a:r>
              <a:rPr lang="en-US" sz="2600" b="1" dirty="0" smtClean="0"/>
              <a:t>Implementation in </a:t>
            </a:r>
            <a:r>
              <a:rPr lang="en-US" sz="2600" b="1" dirty="0" err="1" smtClean="0"/>
              <a:t>rationalizability</a:t>
            </a:r>
            <a:r>
              <a:rPr lang="en-US" sz="2600" b="1" dirty="0" smtClean="0"/>
              <a:t> strategies with belief restrictions: </a:t>
            </a:r>
            <a:r>
              <a:rPr lang="en-US" sz="2600" dirty="0" err="1" smtClean="0"/>
              <a:t>Penta</a:t>
            </a:r>
            <a:r>
              <a:rPr lang="en-US" sz="2600" dirty="0" smtClean="0"/>
              <a:t> &amp; </a:t>
            </a:r>
            <a:r>
              <a:rPr lang="en-US" sz="2600" dirty="0" err="1" smtClean="0"/>
              <a:t>Ollar</a:t>
            </a:r>
            <a:r>
              <a:rPr lang="en-US" sz="2600" dirty="0" smtClean="0"/>
              <a:t> (2017)</a:t>
            </a:r>
          </a:p>
          <a:p>
            <a:pPr marL="0" indent="0">
              <a:buNone/>
            </a:pPr>
            <a:endParaRPr lang="en-US" sz="2600" dirty="0"/>
          </a:p>
          <a:p>
            <a:pPr marL="0" indent="0">
              <a:buNone/>
            </a:pPr>
            <a:r>
              <a:rPr lang="en-US" sz="2600" b="1" dirty="0" smtClean="0"/>
              <a:t>∆-</a:t>
            </a:r>
            <a:r>
              <a:rPr lang="en-US" sz="2600" b="1" dirty="0" err="1" smtClean="0"/>
              <a:t>rationalizability</a:t>
            </a:r>
            <a:r>
              <a:rPr lang="en-US" sz="2600" b="1" dirty="0" smtClean="0"/>
              <a:t> and iterated admissibility: </a:t>
            </a:r>
            <a:r>
              <a:rPr lang="en-US" sz="2600" dirty="0" smtClean="0"/>
              <a:t>Pearce (1984), </a:t>
            </a:r>
            <a:r>
              <a:rPr lang="en-US" sz="2600" dirty="0" err="1" smtClean="0"/>
              <a:t>Battigalli</a:t>
            </a:r>
            <a:r>
              <a:rPr lang="en-US" sz="2600" dirty="0" smtClean="0"/>
              <a:t> (1997, 2006), </a:t>
            </a:r>
            <a:r>
              <a:rPr lang="en-US" sz="2600" dirty="0" err="1" smtClean="0"/>
              <a:t>Battigalli</a:t>
            </a:r>
            <a:r>
              <a:rPr lang="en-US" sz="2600" dirty="0" smtClean="0"/>
              <a:t> &amp;</a:t>
            </a:r>
            <a:r>
              <a:rPr lang="en-US" sz="2600" dirty="0" err="1" smtClean="0"/>
              <a:t>Friedenberg</a:t>
            </a:r>
            <a:r>
              <a:rPr lang="en-US" sz="2600" dirty="0" smtClean="0"/>
              <a:t> (2012), </a:t>
            </a:r>
            <a:r>
              <a:rPr lang="en-US" sz="2600" dirty="0" err="1" smtClean="0"/>
              <a:t>Battigalli</a:t>
            </a:r>
            <a:r>
              <a:rPr lang="en-US" sz="2600" dirty="0"/>
              <a:t> </a:t>
            </a:r>
            <a:r>
              <a:rPr lang="en-US" sz="2600" dirty="0" smtClean="0"/>
              <a:t>&amp; </a:t>
            </a:r>
            <a:r>
              <a:rPr lang="en-US" sz="2600" dirty="0" err="1" smtClean="0"/>
              <a:t>Prestipino</a:t>
            </a:r>
            <a:r>
              <a:rPr lang="en-US" sz="2600" dirty="0" smtClean="0"/>
              <a:t> (2013), </a:t>
            </a:r>
            <a:r>
              <a:rPr lang="en-US" sz="2600" dirty="0" err="1" smtClean="0"/>
              <a:t>Battigalli</a:t>
            </a:r>
            <a:r>
              <a:rPr lang="en-US" sz="2600" dirty="0" smtClean="0"/>
              <a:t> &amp; </a:t>
            </a:r>
            <a:r>
              <a:rPr lang="en-US" sz="2600" dirty="0" err="1" smtClean="0"/>
              <a:t>Siniscalchi</a:t>
            </a:r>
            <a:r>
              <a:rPr lang="en-US" sz="2600" dirty="0" smtClean="0"/>
              <a:t> (2002, 2003), </a:t>
            </a:r>
            <a:r>
              <a:rPr lang="en-US" sz="2600" dirty="0" err="1" smtClean="0"/>
              <a:t>Brandenburger</a:t>
            </a:r>
            <a:r>
              <a:rPr lang="en-US" sz="2600" dirty="0" smtClean="0"/>
              <a:t>, </a:t>
            </a:r>
            <a:r>
              <a:rPr lang="en-US" sz="2600" dirty="0" err="1" smtClean="0"/>
              <a:t>Friedenberg</a:t>
            </a:r>
            <a:r>
              <a:rPr lang="en-US" sz="2600" dirty="0"/>
              <a:t> </a:t>
            </a:r>
            <a:r>
              <a:rPr lang="en-US" sz="2600" dirty="0" smtClean="0"/>
              <a:t>&amp; </a:t>
            </a:r>
            <a:r>
              <a:rPr lang="en-US" sz="2600" dirty="0" err="1" smtClean="0"/>
              <a:t>Keisler</a:t>
            </a:r>
            <a:r>
              <a:rPr lang="en-US" sz="2600" dirty="0" smtClean="0"/>
              <a:t> (2008), </a:t>
            </a:r>
            <a:r>
              <a:rPr lang="en-US" sz="2600" dirty="0" err="1" smtClean="0"/>
              <a:t>Brandenburger</a:t>
            </a:r>
            <a:r>
              <a:rPr lang="en-US" sz="2600" dirty="0" smtClean="0"/>
              <a:t> &amp; </a:t>
            </a:r>
            <a:r>
              <a:rPr lang="en-US" sz="2600" dirty="0" err="1" smtClean="0"/>
              <a:t>Friedenberg</a:t>
            </a:r>
            <a:r>
              <a:rPr lang="en-US" sz="2600" dirty="0" smtClean="0"/>
              <a:t> (2010)</a:t>
            </a:r>
          </a:p>
          <a:p>
            <a:pPr marL="0" indent="0">
              <a:buNone/>
            </a:pPr>
            <a:endParaRPr lang="en-US" sz="2600" dirty="0"/>
          </a:p>
          <a:p>
            <a:pPr marL="0" indent="0">
              <a:buNone/>
            </a:pPr>
            <a:r>
              <a:rPr lang="en-US" sz="2600" b="1" dirty="0" smtClean="0"/>
              <a:t>Games with unawareness: </a:t>
            </a:r>
            <a:r>
              <a:rPr lang="en-US" sz="2600" dirty="0" smtClean="0"/>
              <a:t>Heifetz, Meier &amp; Schipper (2013a, b, 2020), Meier &amp; Schipper (2014, 2012), Schipper (2018), Halpern &amp; </a:t>
            </a:r>
            <a:r>
              <a:rPr lang="en-US" sz="2600" dirty="0" err="1" smtClean="0"/>
              <a:t>Rego</a:t>
            </a:r>
            <a:r>
              <a:rPr lang="en-US" sz="2600" dirty="0" smtClean="0"/>
              <a:t> (2012, 2014), Feinberg (2020) </a:t>
            </a:r>
          </a:p>
        </p:txBody>
      </p:sp>
      <p:sp>
        <p:nvSpPr>
          <p:cNvPr id="4" name="Slide Number Placeholder 3"/>
          <p:cNvSpPr>
            <a:spLocks noGrp="1"/>
          </p:cNvSpPr>
          <p:nvPr>
            <p:ph type="sldNum" sz="quarter" idx="12"/>
          </p:nvPr>
        </p:nvSpPr>
        <p:spPr/>
        <p:txBody>
          <a:bodyPr/>
          <a:lstStyle/>
          <a:p>
            <a:fld id="{AB159959-C22F-4DFC-A80A-BC65744566A0}" type="slidenum">
              <a:rPr lang="en-US" smtClean="0"/>
              <a:t>4</a:t>
            </a:fld>
            <a:endParaRPr lang="en-US"/>
          </a:p>
        </p:txBody>
      </p:sp>
    </p:spTree>
    <p:extLst>
      <p:ext uri="{BB962C8B-B14F-4D97-AF65-F5344CB8AC3E}">
        <p14:creationId xmlns:p14="http://schemas.microsoft.com/office/powerpoint/2010/main" val="2740506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090872"/>
            <a:ext cx="6858000" cy="1655762"/>
          </a:xfrm>
        </p:spPr>
        <p:txBody>
          <a:bodyPr/>
          <a:lstStyle/>
          <a:p>
            <a:endParaRPr lang="en-US" dirty="0" smtClean="0"/>
          </a:p>
          <a:p>
            <a:r>
              <a:rPr lang="en-US" sz="4400" dirty="0" smtClean="0">
                <a:solidFill>
                  <a:srgbClr val="0070C0"/>
                </a:solidFill>
              </a:rPr>
              <a:t>Model</a:t>
            </a:r>
            <a:endParaRPr lang="en-US" sz="4400" dirty="0">
              <a:solidFill>
                <a:srgbClr val="0070C0"/>
              </a:solidFill>
            </a:endParaRPr>
          </a:p>
        </p:txBody>
      </p:sp>
      <p:sp>
        <p:nvSpPr>
          <p:cNvPr id="4" name="Slide Number Placeholder 3"/>
          <p:cNvSpPr>
            <a:spLocks noGrp="1"/>
          </p:cNvSpPr>
          <p:nvPr>
            <p:ph type="sldNum" sz="quarter" idx="12"/>
          </p:nvPr>
        </p:nvSpPr>
        <p:spPr/>
        <p:txBody>
          <a:bodyPr/>
          <a:lstStyle/>
          <a:p>
            <a:fld id="{AB159959-C22F-4DFC-A80A-BC65744566A0}" type="slidenum">
              <a:rPr lang="en-US" smtClean="0"/>
              <a:t>5</a:t>
            </a:fld>
            <a:endParaRPr lang="en-US"/>
          </a:p>
        </p:txBody>
      </p:sp>
    </p:spTree>
    <p:extLst>
      <p:ext uri="{BB962C8B-B14F-4D97-AF65-F5344CB8AC3E}">
        <p14:creationId xmlns:p14="http://schemas.microsoft.com/office/powerpoint/2010/main" val="2198577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20771" y="355068"/>
            <a:ext cx="8713143" cy="2278096"/>
          </a:xfrm>
          <a:prstGeom prst="rect">
            <a:avLst/>
          </a:prstGeom>
        </p:spPr>
      </p:pic>
      <p:pic>
        <p:nvPicPr>
          <p:cNvPr id="3" name="Picture 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7714" y="3021269"/>
            <a:ext cx="8708574" cy="1996191"/>
          </a:xfrm>
          <a:prstGeom prst="rect">
            <a:avLst/>
          </a:prstGeom>
        </p:spPr>
      </p:pic>
      <p:pic>
        <p:nvPicPr>
          <p:cNvPr id="17" name="Picture 1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40022" y="5466083"/>
            <a:ext cx="5852953" cy="1040762"/>
          </a:xfrm>
          <a:prstGeom prst="rect">
            <a:avLst/>
          </a:prstGeom>
        </p:spPr>
      </p:pic>
      <p:sp>
        <p:nvSpPr>
          <p:cNvPr id="18" name="Slide Number Placeholder 17"/>
          <p:cNvSpPr>
            <a:spLocks noGrp="1"/>
          </p:cNvSpPr>
          <p:nvPr>
            <p:ph type="sldNum" sz="quarter" idx="12"/>
          </p:nvPr>
        </p:nvSpPr>
        <p:spPr/>
        <p:txBody>
          <a:bodyPr/>
          <a:lstStyle/>
          <a:p>
            <a:fld id="{AB159959-C22F-4DFC-A80A-BC65744566A0}" type="slidenum">
              <a:rPr lang="en-US" smtClean="0"/>
              <a:t>6</a:t>
            </a:fld>
            <a:endParaRPr lang="en-US"/>
          </a:p>
        </p:txBody>
      </p:sp>
    </p:spTree>
    <p:extLst>
      <p:ext uri="{BB962C8B-B14F-4D97-AF65-F5344CB8AC3E}">
        <p14:creationId xmlns:p14="http://schemas.microsoft.com/office/powerpoint/2010/main" val="64544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2289526" y="5288803"/>
            <a:ext cx="300856" cy="139113"/>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819489" y="628183"/>
            <a:ext cx="78520" cy="128913"/>
          </a:xfrm>
          <a:prstGeom prst="rect">
            <a:avLst/>
          </a:prstGeom>
        </p:spPr>
      </p:pic>
      <p:sp>
        <p:nvSpPr>
          <p:cNvPr id="4" name="Isosceles Triangle 3"/>
          <p:cNvSpPr/>
          <p:nvPr/>
        </p:nvSpPr>
        <p:spPr>
          <a:xfrm>
            <a:off x="424535" y="1592606"/>
            <a:ext cx="441159" cy="625957"/>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1714504" y="4637339"/>
            <a:ext cx="924197" cy="64573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14" idx="2"/>
          </p:cNvCxnSpPr>
          <p:nvPr/>
        </p:nvCxnSpPr>
        <p:spPr>
          <a:xfrm flipH="1">
            <a:off x="3496549" y="356132"/>
            <a:ext cx="1075456" cy="90427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356132"/>
            <a:ext cx="1060202" cy="904775"/>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13" idx="2"/>
          </p:cNvCxnSpPr>
          <p:nvPr/>
        </p:nvCxnSpPr>
        <p:spPr>
          <a:xfrm flipH="1">
            <a:off x="1446376" y="372461"/>
            <a:ext cx="3125624" cy="880601"/>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356132"/>
            <a:ext cx="3124200" cy="904775"/>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3" idx="2"/>
          </p:cNvCxnSpPr>
          <p:nvPr/>
        </p:nvCxnSpPr>
        <p:spPr>
          <a:xfrm>
            <a:off x="1446376" y="1253062"/>
            <a:ext cx="736210" cy="338425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3" idx="2"/>
            <a:endCxn id="4" idx="0"/>
          </p:cNvCxnSpPr>
          <p:nvPr/>
        </p:nvCxnSpPr>
        <p:spPr>
          <a:xfrm flipH="1">
            <a:off x="645115" y="1253062"/>
            <a:ext cx="801261" cy="339544"/>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29180" y="-8527"/>
            <a:ext cx="282450" cy="369332"/>
          </a:xfrm>
          <a:prstGeom prst="rect">
            <a:avLst/>
          </a:prstGeom>
          <a:noFill/>
        </p:spPr>
        <p:txBody>
          <a:bodyPr wrap="none" rtlCol="0">
            <a:spAutoFit/>
          </a:bodyPr>
          <a:lstStyle/>
          <a:p>
            <a:r>
              <a:rPr lang="en-US" dirty="0" smtClean="0"/>
              <a:t>c</a:t>
            </a:r>
            <a:endParaRPr lang="en-US" dirty="0"/>
          </a:p>
        </p:txBody>
      </p:sp>
      <p:sp>
        <p:nvSpPr>
          <p:cNvPr id="13" name="TextBox 12"/>
          <p:cNvSpPr txBox="1"/>
          <p:nvPr/>
        </p:nvSpPr>
        <p:spPr>
          <a:xfrm>
            <a:off x="1287518" y="883730"/>
            <a:ext cx="317716" cy="369332"/>
          </a:xfrm>
          <a:prstGeom prst="rect">
            <a:avLst/>
          </a:prstGeom>
          <a:noFill/>
        </p:spPr>
        <p:txBody>
          <a:bodyPr wrap="none" rtlCol="0">
            <a:spAutoFit/>
          </a:bodyPr>
          <a:lstStyle/>
          <a:p>
            <a:r>
              <a:rPr lang="en-US" dirty="0" smtClean="0"/>
              <a:t>A</a:t>
            </a:r>
            <a:endParaRPr lang="en-US" dirty="0"/>
          </a:p>
        </p:txBody>
      </p:sp>
      <p:sp>
        <p:nvSpPr>
          <p:cNvPr id="14" name="TextBox 13"/>
          <p:cNvSpPr txBox="1"/>
          <p:nvPr/>
        </p:nvSpPr>
        <p:spPr>
          <a:xfrm>
            <a:off x="3337691" y="891077"/>
            <a:ext cx="317716" cy="369332"/>
          </a:xfrm>
          <a:prstGeom prst="rect">
            <a:avLst/>
          </a:prstGeom>
          <a:noFill/>
        </p:spPr>
        <p:txBody>
          <a:bodyPr wrap="none" rtlCol="0">
            <a:spAutoFit/>
          </a:bodyPr>
          <a:lstStyle/>
          <a:p>
            <a:r>
              <a:rPr lang="en-US" dirty="0" smtClean="0"/>
              <a:t>A</a:t>
            </a:r>
            <a:endParaRPr lang="en-US" dirty="0"/>
          </a:p>
        </p:txBody>
      </p:sp>
      <p:sp>
        <p:nvSpPr>
          <p:cNvPr id="15" name="TextBox 14"/>
          <p:cNvSpPr txBox="1"/>
          <p:nvPr/>
        </p:nvSpPr>
        <p:spPr>
          <a:xfrm>
            <a:off x="5473344" y="881575"/>
            <a:ext cx="317716" cy="369332"/>
          </a:xfrm>
          <a:prstGeom prst="rect">
            <a:avLst/>
          </a:prstGeom>
          <a:noFill/>
        </p:spPr>
        <p:txBody>
          <a:bodyPr wrap="none" rtlCol="0">
            <a:spAutoFit/>
          </a:bodyPr>
          <a:lstStyle/>
          <a:p>
            <a:r>
              <a:rPr lang="en-US" dirty="0" smtClean="0"/>
              <a:t>A</a:t>
            </a:r>
            <a:endParaRPr lang="en-US" dirty="0"/>
          </a:p>
        </p:txBody>
      </p:sp>
      <p:sp>
        <p:nvSpPr>
          <p:cNvPr id="16" name="TextBox 15"/>
          <p:cNvSpPr txBox="1"/>
          <p:nvPr/>
        </p:nvSpPr>
        <p:spPr>
          <a:xfrm>
            <a:off x="7555647" y="881575"/>
            <a:ext cx="317716" cy="369332"/>
          </a:xfrm>
          <a:prstGeom prst="rect">
            <a:avLst/>
          </a:prstGeom>
          <a:noFill/>
        </p:spPr>
        <p:txBody>
          <a:bodyPr wrap="none" rtlCol="0">
            <a:spAutoFit/>
          </a:bodyPr>
          <a:lstStyle/>
          <a:p>
            <a:r>
              <a:rPr lang="en-US" dirty="0" smtClean="0"/>
              <a:t>A</a:t>
            </a:r>
            <a:endParaRPr lang="en-US" dirty="0"/>
          </a:p>
        </p:txBody>
      </p:sp>
      <p:sp>
        <p:nvSpPr>
          <p:cNvPr id="17" name="TextBox 16"/>
          <p:cNvSpPr txBox="1"/>
          <p:nvPr/>
        </p:nvSpPr>
        <p:spPr>
          <a:xfrm>
            <a:off x="310888" y="2137676"/>
            <a:ext cx="317716" cy="369332"/>
          </a:xfrm>
          <a:prstGeom prst="rect">
            <a:avLst/>
          </a:prstGeom>
          <a:noFill/>
        </p:spPr>
        <p:txBody>
          <a:bodyPr wrap="none" rtlCol="0">
            <a:spAutoFit/>
          </a:bodyPr>
          <a:lstStyle/>
          <a:p>
            <a:r>
              <a:rPr lang="en-US" dirty="0" smtClean="0"/>
              <a:t>A</a:t>
            </a:r>
            <a:endParaRPr lang="en-US" dirty="0"/>
          </a:p>
        </p:txBody>
      </p:sp>
      <p:sp>
        <p:nvSpPr>
          <p:cNvPr id="18" name="TextBox 17"/>
          <p:cNvSpPr txBox="1"/>
          <p:nvPr/>
        </p:nvSpPr>
        <p:spPr>
          <a:xfrm>
            <a:off x="1961383" y="5217030"/>
            <a:ext cx="317716" cy="369332"/>
          </a:xfrm>
          <a:prstGeom prst="rect">
            <a:avLst/>
          </a:prstGeom>
          <a:noFill/>
        </p:spPr>
        <p:txBody>
          <a:bodyPr wrap="none" rtlCol="0">
            <a:spAutoFit/>
          </a:bodyPr>
          <a:lstStyle/>
          <a:p>
            <a:r>
              <a:rPr lang="en-US" dirty="0" smtClean="0"/>
              <a:t>A</a:t>
            </a:r>
            <a:endParaRPr lang="en-US" dirty="0"/>
          </a:p>
        </p:txBody>
      </p:sp>
      <p:pic>
        <p:nvPicPr>
          <p:cNvPr id="19" name="Picture 1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602882" y="630906"/>
            <a:ext cx="65628" cy="130085"/>
          </a:xfrm>
          <a:prstGeom prst="rect">
            <a:avLst/>
          </a:prstGeom>
        </p:spPr>
      </p:pic>
      <p:pic>
        <p:nvPicPr>
          <p:cNvPr id="20" name="Picture 1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689847" y="647649"/>
            <a:ext cx="82036" cy="133601"/>
          </a:xfrm>
          <a:prstGeom prst="rect">
            <a:avLst/>
          </a:prstGeom>
        </p:spPr>
      </p:pic>
      <p:pic>
        <p:nvPicPr>
          <p:cNvPr id="21" name="Picture 2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6575503" y="635896"/>
            <a:ext cx="87895" cy="132429"/>
          </a:xfrm>
          <a:prstGeom prst="rect">
            <a:avLst/>
          </a:prstGeom>
        </p:spPr>
      </p:pic>
      <p:cxnSp>
        <p:nvCxnSpPr>
          <p:cNvPr id="22" name="Straight Connector 21"/>
          <p:cNvCxnSpPr/>
          <p:nvPr/>
        </p:nvCxnSpPr>
        <p:spPr>
          <a:xfrm flipH="1">
            <a:off x="506180" y="2224004"/>
            <a:ext cx="126765" cy="481096"/>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2943" y="2234890"/>
            <a:ext cx="123608" cy="4702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970568" y="5288366"/>
            <a:ext cx="319726" cy="625957"/>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90294" y="5288366"/>
            <a:ext cx="319725" cy="625957"/>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90294" y="5288366"/>
            <a:ext cx="130487" cy="6226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191763" y="5288366"/>
            <a:ext cx="98532" cy="6226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0842" y="4395096"/>
            <a:ext cx="959727" cy="523220"/>
          </a:xfrm>
          <a:prstGeom prst="rect">
            <a:avLst/>
          </a:prstGeom>
          <a:noFill/>
          <a:ln>
            <a:solidFill>
              <a:schemeClr val="tx1"/>
            </a:solidFill>
          </a:ln>
        </p:spPr>
        <p:txBody>
          <a:bodyPr wrap="square" rtlCol="0">
            <a:spAutoFit/>
          </a:bodyPr>
          <a:lstStyle/>
          <a:p>
            <a:r>
              <a:rPr lang="en-US" sz="1400" dirty="0" smtClean="0"/>
              <a:t>Menu of contracts</a:t>
            </a:r>
            <a:endParaRPr lang="en-US" sz="1400" dirty="0"/>
          </a:p>
        </p:txBody>
      </p:sp>
      <p:cxnSp>
        <p:nvCxnSpPr>
          <p:cNvPr id="29" name="Straight Arrow Connector 28"/>
          <p:cNvCxnSpPr>
            <a:stCxn id="28" idx="3"/>
            <a:endCxn id="5" idx="1"/>
          </p:cNvCxnSpPr>
          <p:nvPr/>
        </p:nvCxnSpPr>
        <p:spPr>
          <a:xfrm>
            <a:off x="1420569" y="4656706"/>
            <a:ext cx="524984" cy="3034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6029361" y="320754"/>
            <a:ext cx="338973" cy="275866"/>
          </a:xfrm>
          <a:prstGeom prst="rect">
            <a:avLst/>
          </a:prstGeom>
        </p:spPr>
      </p:pic>
      <p:cxnSp>
        <p:nvCxnSpPr>
          <p:cNvPr id="31" name="Straight Connector 30"/>
          <p:cNvCxnSpPr/>
          <p:nvPr/>
        </p:nvCxnSpPr>
        <p:spPr>
          <a:xfrm>
            <a:off x="628181" y="2229267"/>
            <a:ext cx="226342" cy="154704"/>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80466" y="5586839"/>
            <a:ext cx="959727" cy="523220"/>
          </a:xfrm>
          <a:prstGeom prst="rect">
            <a:avLst/>
          </a:prstGeom>
          <a:noFill/>
          <a:ln>
            <a:solidFill>
              <a:schemeClr val="tx1"/>
            </a:solidFill>
          </a:ln>
        </p:spPr>
        <p:txBody>
          <a:bodyPr wrap="square" rtlCol="0">
            <a:spAutoFit/>
          </a:bodyPr>
          <a:lstStyle/>
          <a:p>
            <a:r>
              <a:rPr lang="en-US" sz="1400" dirty="0" smtClean="0"/>
              <a:t>Contract choice</a:t>
            </a:r>
            <a:endParaRPr lang="en-US" sz="1400" dirty="0"/>
          </a:p>
        </p:txBody>
      </p:sp>
      <p:cxnSp>
        <p:nvCxnSpPr>
          <p:cNvPr id="33" name="Straight Connector 32"/>
          <p:cNvCxnSpPr>
            <a:stCxn id="13" idx="2"/>
          </p:cNvCxnSpPr>
          <p:nvPr/>
        </p:nvCxnSpPr>
        <p:spPr>
          <a:xfrm flipH="1">
            <a:off x="1282318" y="1253062"/>
            <a:ext cx="164058" cy="183854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Isosceles Triangle 33"/>
          <p:cNvSpPr/>
          <p:nvPr/>
        </p:nvSpPr>
        <p:spPr>
          <a:xfrm>
            <a:off x="1000342" y="3097052"/>
            <a:ext cx="585721" cy="625957"/>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8594" y="3618139"/>
            <a:ext cx="317716" cy="369332"/>
          </a:xfrm>
          <a:prstGeom prst="rect">
            <a:avLst/>
          </a:prstGeom>
          <a:noFill/>
        </p:spPr>
        <p:txBody>
          <a:bodyPr wrap="none" rtlCol="0">
            <a:spAutoFit/>
          </a:bodyPr>
          <a:lstStyle/>
          <a:p>
            <a:r>
              <a:rPr lang="en-US" dirty="0" smtClean="0"/>
              <a:t>A</a:t>
            </a:r>
            <a:endParaRPr lang="en-US" dirty="0"/>
          </a:p>
        </p:txBody>
      </p:sp>
      <p:cxnSp>
        <p:nvCxnSpPr>
          <p:cNvPr id="36" name="Straight Connector 35"/>
          <p:cNvCxnSpPr/>
          <p:nvPr/>
        </p:nvCxnSpPr>
        <p:spPr>
          <a:xfrm flipH="1">
            <a:off x="1083129" y="3715353"/>
            <a:ext cx="197524" cy="486535"/>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80649" y="3720792"/>
            <a:ext cx="172594" cy="481096"/>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75887" y="3709730"/>
            <a:ext cx="226342" cy="154704"/>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268186" y="3712031"/>
            <a:ext cx="10886" cy="4953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357822" y="5283358"/>
            <a:ext cx="300856" cy="139113"/>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Isosceles Triangle 40"/>
          <p:cNvSpPr/>
          <p:nvPr/>
        </p:nvSpPr>
        <p:spPr>
          <a:xfrm>
            <a:off x="2492831" y="1587161"/>
            <a:ext cx="441159" cy="625957"/>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3782800" y="4631894"/>
            <a:ext cx="924197" cy="64573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14" idx="2"/>
          </p:cNvCxnSpPr>
          <p:nvPr/>
        </p:nvCxnSpPr>
        <p:spPr>
          <a:xfrm>
            <a:off x="3496549" y="1260409"/>
            <a:ext cx="754333" cy="337146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4" idx="2"/>
            <a:endCxn id="41" idx="0"/>
          </p:cNvCxnSpPr>
          <p:nvPr/>
        </p:nvCxnSpPr>
        <p:spPr>
          <a:xfrm flipH="1">
            <a:off x="2713411" y="1260409"/>
            <a:ext cx="783138" cy="32675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79184" y="2132231"/>
            <a:ext cx="317716" cy="369332"/>
          </a:xfrm>
          <a:prstGeom prst="rect">
            <a:avLst/>
          </a:prstGeom>
          <a:noFill/>
        </p:spPr>
        <p:txBody>
          <a:bodyPr wrap="none" rtlCol="0">
            <a:spAutoFit/>
          </a:bodyPr>
          <a:lstStyle/>
          <a:p>
            <a:r>
              <a:rPr lang="en-US" dirty="0" smtClean="0"/>
              <a:t>A</a:t>
            </a:r>
            <a:endParaRPr lang="en-US" dirty="0"/>
          </a:p>
        </p:txBody>
      </p:sp>
      <p:sp>
        <p:nvSpPr>
          <p:cNvPr id="46" name="TextBox 45"/>
          <p:cNvSpPr txBox="1"/>
          <p:nvPr/>
        </p:nvSpPr>
        <p:spPr>
          <a:xfrm>
            <a:off x="4029679" y="5211585"/>
            <a:ext cx="317716" cy="369332"/>
          </a:xfrm>
          <a:prstGeom prst="rect">
            <a:avLst/>
          </a:prstGeom>
          <a:noFill/>
        </p:spPr>
        <p:txBody>
          <a:bodyPr wrap="none" rtlCol="0">
            <a:spAutoFit/>
          </a:bodyPr>
          <a:lstStyle/>
          <a:p>
            <a:r>
              <a:rPr lang="en-US" dirty="0" smtClean="0"/>
              <a:t>A</a:t>
            </a:r>
            <a:endParaRPr lang="en-US" dirty="0"/>
          </a:p>
        </p:txBody>
      </p:sp>
      <p:cxnSp>
        <p:nvCxnSpPr>
          <p:cNvPr id="47" name="Straight Connector 46"/>
          <p:cNvCxnSpPr/>
          <p:nvPr/>
        </p:nvCxnSpPr>
        <p:spPr>
          <a:xfrm flipH="1">
            <a:off x="2574476" y="2218559"/>
            <a:ext cx="126765" cy="481096"/>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01239" y="2229445"/>
            <a:ext cx="123608" cy="4702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038864" y="5282921"/>
            <a:ext cx="319726" cy="625957"/>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358590" y="5282921"/>
            <a:ext cx="319725" cy="625957"/>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358590" y="5282921"/>
            <a:ext cx="130487" cy="6226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260059" y="5282921"/>
            <a:ext cx="98532" cy="6226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696477" y="2223822"/>
            <a:ext cx="226342" cy="154704"/>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4" idx="2"/>
          </p:cNvCxnSpPr>
          <p:nvPr/>
        </p:nvCxnSpPr>
        <p:spPr>
          <a:xfrm flipH="1">
            <a:off x="3350614" y="1260409"/>
            <a:ext cx="145935" cy="1825755"/>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Isosceles Triangle 54"/>
          <p:cNvSpPr/>
          <p:nvPr/>
        </p:nvSpPr>
        <p:spPr>
          <a:xfrm>
            <a:off x="3068638" y="3091607"/>
            <a:ext cx="585721" cy="625957"/>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3026890" y="3612694"/>
            <a:ext cx="317716" cy="369332"/>
          </a:xfrm>
          <a:prstGeom prst="rect">
            <a:avLst/>
          </a:prstGeom>
          <a:noFill/>
        </p:spPr>
        <p:txBody>
          <a:bodyPr wrap="none" rtlCol="0">
            <a:spAutoFit/>
          </a:bodyPr>
          <a:lstStyle/>
          <a:p>
            <a:r>
              <a:rPr lang="en-US" dirty="0" smtClean="0"/>
              <a:t>A</a:t>
            </a:r>
            <a:endParaRPr lang="en-US" dirty="0"/>
          </a:p>
        </p:txBody>
      </p:sp>
      <p:cxnSp>
        <p:nvCxnSpPr>
          <p:cNvPr id="57" name="Straight Connector 56"/>
          <p:cNvCxnSpPr/>
          <p:nvPr/>
        </p:nvCxnSpPr>
        <p:spPr>
          <a:xfrm flipH="1">
            <a:off x="3151425" y="3709908"/>
            <a:ext cx="197524" cy="486535"/>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348945" y="3715347"/>
            <a:ext cx="172594" cy="481096"/>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344183" y="3704285"/>
            <a:ext cx="226342" cy="154704"/>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336482" y="3706586"/>
            <a:ext cx="10886" cy="4953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475110" y="5299688"/>
            <a:ext cx="300856" cy="139113"/>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Isosceles Triangle 61"/>
          <p:cNvSpPr/>
          <p:nvPr/>
        </p:nvSpPr>
        <p:spPr>
          <a:xfrm>
            <a:off x="4610119" y="1603491"/>
            <a:ext cx="441159" cy="625957"/>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5900088" y="4648224"/>
            <a:ext cx="924197" cy="64573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a:off x="5631960" y="1263947"/>
            <a:ext cx="736210" cy="338425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62" idx="0"/>
          </p:cNvCxnSpPr>
          <p:nvPr/>
        </p:nvCxnSpPr>
        <p:spPr>
          <a:xfrm flipH="1">
            <a:off x="4830699" y="1263947"/>
            <a:ext cx="801261" cy="339544"/>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496472" y="2148561"/>
            <a:ext cx="317716" cy="369332"/>
          </a:xfrm>
          <a:prstGeom prst="rect">
            <a:avLst/>
          </a:prstGeom>
          <a:noFill/>
        </p:spPr>
        <p:txBody>
          <a:bodyPr wrap="none" rtlCol="0">
            <a:spAutoFit/>
          </a:bodyPr>
          <a:lstStyle/>
          <a:p>
            <a:r>
              <a:rPr lang="en-US" dirty="0" smtClean="0"/>
              <a:t>A</a:t>
            </a:r>
            <a:endParaRPr lang="en-US" dirty="0"/>
          </a:p>
        </p:txBody>
      </p:sp>
      <p:sp>
        <p:nvSpPr>
          <p:cNvPr id="67" name="TextBox 66"/>
          <p:cNvSpPr txBox="1"/>
          <p:nvPr/>
        </p:nvSpPr>
        <p:spPr>
          <a:xfrm>
            <a:off x="6146967" y="5227915"/>
            <a:ext cx="317716" cy="369332"/>
          </a:xfrm>
          <a:prstGeom prst="rect">
            <a:avLst/>
          </a:prstGeom>
          <a:noFill/>
        </p:spPr>
        <p:txBody>
          <a:bodyPr wrap="none" rtlCol="0">
            <a:spAutoFit/>
          </a:bodyPr>
          <a:lstStyle/>
          <a:p>
            <a:r>
              <a:rPr lang="en-US" dirty="0" smtClean="0"/>
              <a:t>A</a:t>
            </a:r>
            <a:endParaRPr lang="en-US" dirty="0"/>
          </a:p>
        </p:txBody>
      </p:sp>
      <p:cxnSp>
        <p:nvCxnSpPr>
          <p:cNvPr id="68" name="Straight Connector 67"/>
          <p:cNvCxnSpPr/>
          <p:nvPr/>
        </p:nvCxnSpPr>
        <p:spPr>
          <a:xfrm flipH="1">
            <a:off x="4691764" y="2234889"/>
            <a:ext cx="126765" cy="481096"/>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818527" y="2245775"/>
            <a:ext cx="123608" cy="4702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156152" y="5299251"/>
            <a:ext cx="319726" cy="625957"/>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75878" y="5299251"/>
            <a:ext cx="319725" cy="625957"/>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475878" y="5299251"/>
            <a:ext cx="130487" cy="6226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6377347" y="5299251"/>
            <a:ext cx="98532" cy="6226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813765" y="2240152"/>
            <a:ext cx="226342" cy="154704"/>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5467902" y="1263947"/>
            <a:ext cx="164058" cy="183854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Isosceles Triangle 75"/>
          <p:cNvSpPr/>
          <p:nvPr/>
        </p:nvSpPr>
        <p:spPr>
          <a:xfrm>
            <a:off x="5185926" y="3107937"/>
            <a:ext cx="585721" cy="625957"/>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144178" y="3629024"/>
            <a:ext cx="317716" cy="369332"/>
          </a:xfrm>
          <a:prstGeom prst="rect">
            <a:avLst/>
          </a:prstGeom>
          <a:noFill/>
        </p:spPr>
        <p:txBody>
          <a:bodyPr wrap="none" rtlCol="0">
            <a:spAutoFit/>
          </a:bodyPr>
          <a:lstStyle/>
          <a:p>
            <a:r>
              <a:rPr lang="en-US" dirty="0" smtClean="0"/>
              <a:t>A</a:t>
            </a:r>
            <a:endParaRPr lang="en-US" dirty="0"/>
          </a:p>
        </p:txBody>
      </p:sp>
      <p:cxnSp>
        <p:nvCxnSpPr>
          <p:cNvPr id="78" name="Straight Connector 77"/>
          <p:cNvCxnSpPr/>
          <p:nvPr/>
        </p:nvCxnSpPr>
        <p:spPr>
          <a:xfrm flipH="1">
            <a:off x="5268713" y="3726238"/>
            <a:ext cx="197524" cy="486535"/>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466233" y="3731677"/>
            <a:ext cx="172594" cy="481096"/>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461471" y="3720615"/>
            <a:ext cx="226342" cy="154704"/>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453770" y="3722916"/>
            <a:ext cx="10886" cy="4953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8548855" y="5288799"/>
            <a:ext cx="300856" cy="139113"/>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Isosceles Triangle 82"/>
          <p:cNvSpPr/>
          <p:nvPr/>
        </p:nvSpPr>
        <p:spPr>
          <a:xfrm>
            <a:off x="6683864" y="1592602"/>
            <a:ext cx="441159" cy="625957"/>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p:cNvSpPr/>
          <p:nvPr/>
        </p:nvSpPr>
        <p:spPr>
          <a:xfrm>
            <a:off x="7973833" y="4637335"/>
            <a:ext cx="924197" cy="645732"/>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7705705" y="1253058"/>
            <a:ext cx="736210" cy="338425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83" idx="0"/>
          </p:cNvCxnSpPr>
          <p:nvPr/>
        </p:nvCxnSpPr>
        <p:spPr>
          <a:xfrm flipH="1">
            <a:off x="6904444" y="1253058"/>
            <a:ext cx="801261" cy="339544"/>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570217" y="2137672"/>
            <a:ext cx="317716" cy="369332"/>
          </a:xfrm>
          <a:prstGeom prst="rect">
            <a:avLst/>
          </a:prstGeom>
          <a:noFill/>
        </p:spPr>
        <p:txBody>
          <a:bodyPr wrap="none" rtlCol="0">
            <a:spAutoFit/>
          </a:bodyPr>
          <a:lstStyle/>
          <a:p>
            <a:r>
              <a:rPr lang="en-US" dirty="0" smtClean="0"/>
              <a:t>A</a:t>
            </a:r>
            <a:endParaRPr lang="en-US" dirty="0"/>
          </a:p>
        </p:txBody>
      </p:sp>
      <p:sp>
        <p:nvSpPr>
          <p:cNvPr id="88" name="TextBox 87"/>
          <p:cNvSpPr txBox="1"/>
          <p:nvPr/>
        </p:nvSpPr>
        <p:spPr>
          <a:xfrm>
            <a:off x="8220712" y="5217026"/>
            <a:ext cx="317716" cy="369332"/>
          </a:xfrm>
          <a:prstGeom prst="rect">
            <a:avLst/>
          </a:prstGeom>
          <a:noFill/>
        </p:spPr>
        <p:txBody>
          <a:bodyPr wrap="none" rtlCol="0">
            <a:spAutoFit/>
          </a:bodyPr>
          <a:lstStyle/>
          <a:p>
            <a:r>
              <a:rPr lang="en-US" dirty="0" smtClean="0"/>
              <a:t>A</a:t>
            </a:r>
            <a:endParaRPr lang="en-US" dirty="0"/>
          </a:p>
        </p:txBody>
      </p:sp>
      <p:cxnSp>
        <p:nvCxnSpPr>
          <p:cNvPr id="89" name="Straight Connector 88"/>
          <p:cNvCxnSpPr/>
          <p:nvPr/>
        </p:nvCxnSpPr>
        <p:spPr>
          <a:xfrm flipH="1">
            <a:off x="6765509" y="2224000"/>
            <a:ext cx="126765" cy="481096"/>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892272" y="2234886"/>
            <a:ext cx="123608" cy="4702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8229897" y="5288362"/>
            <a:ext cx="319726" cy="625957"/>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549623" y="5288362"/>
            <a:ext cx="319725" cy="625957"/>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549623" y="5288362"/>
            <a:ext cx="130487" cy="6226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8451092" y="5288362"/>
            <a:ext cx="98532" cy="62261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87510" y="2229263"/>
            <a:ext cx="226342" cy="154704"/>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7541647" y="1253058"/>
            <a:ext cx="164058" cy="183854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7" name="Isosceles Triangle 96"/>
          <p:cNvSpPr/>
          <p:nvPr/>
        </p:nvSpPr>
        <p:spPr>
          <a:xfrm>
            <a:off x="7259671" y="3097048"/>
            <a:ext cx="585721" cy="625957"/>
          </a:xfrm>
          <a:prstGeom prst="triangl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7217923" y="3618135"/>
            <a:ext cx="317716" cy="369332"/>
          </a:xfrm>
          <a:prstGeom prst="rect">
            <a:avLst/>
          </a:prstGeom>
          <a:noFill/>
        </p:spPr>
        <p:txBody>
          <a:bodyPr wrap="none" rtlCol="0">
            <a:spAutoFit/>
          </a:bodyPr>
          <a:lstStyle/>
          <a:p>
            <a:r>
              <a:rPr lang="en-US" dirty="0" smtClean="0"/>
              <a:t>A</a:t>
            </a:r>
            <a:endParaRPr lang="en-US" dirty="0"/>
          </a:p>
        </p:txBody>
      </p:sp>
      <p:cxnSp>
        <p:nvCxnSpPr>
          <p:cNvPr id="99" name="Straight Connector 98"/>
          <p:cNvCxnSpPr/>
          <p:nvPr/>
        </p:nvCxnSpPr>
        <p:spPr>
          <a:xfrm flipH="1">
            <a:off x="7342458" y="3715349"/>
            <a:ext cx="197524" cy="486535"/>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539978" y="3720788"/>
            <a:ext cx="172594" cy="481096"/>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535216" y="3709726"/>
            <a:ext cx="226342" cy="154704"/>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7527515" y="3712027"/>
            <a:ext cx="10886" cy="495300"/>
          </a:xfrm>
          <a:prstGeom prst="line">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3" name="Rounded Rectangle 102"/>
          <p:cNvSpPr/>
          <p:nvPr/>
        </p:nvSpPr>
        <p:spPr>
          <a:xfrm>
            <a:off x="1972655" y="4511280"/>
            <a:ext cx="6670308" cy="256606"/>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t>
            </a:r>
            <a:endParaRPr lang="en-US" dirty="0">
              <a:solidFill>
                <a:schemeClr val="tx1"/>
              </a:solidFill>
            </a:endParaRPr>
          </a:p>
        </p:txBody>
      </p:sp>
      <p:sp>
        <p:nvSpPr>
          <p:cNvPr id="104" name="TextBox 103"/>
          <p:cNvSpPr txBox="1"/>
          <p:nvPr/>
        </p:nvSpPr>
        <p:spPr>
          <a:xfrm>
            <a:off x="8015534" y="1967582"/>
            <a:ext cx="959727" cy="523220"/>
          </a:xfrm>
          <a:prstGeom prst="rect">
            <a:avLst/>
          </a:prstGeom>
          <a:noFill/>
          <a:ln>
            <a:solidFill>
              <a:schemeClr val="tx1"/>
            </a:solidFill>
          </a:ln>
        </p:spPr>
        <p:txBody>
          <a:bodyPr wrap="square" rtlCol="0">
            <a:spAutoFit/>
          </a:bodyPr>
          <a:lstStyle/>
          <a:p>
            <a:r>
              <a:rPr lang="en-US" sz="1400" dirty="0" smtClean="0"/>
              <a:t>Disclosure choice</a:t>
            </a:r>
            <a:endParaRPr lang="en-US" sz="1400" dirty="0"/>
          </a:p>
        </p:txBody>
      </p:sp>
      <p:sp>
        <p:nvSpPr>
          <p:cNvPr id="105" name="Slide Number Placeholder 104"/>
          <p:cNvSpPr>
            <a:spLocks noGrp="1"/>
          </p:cNvSpPr>
          <p:nvPr>
            <p:ph type="sldNum" sz="quarter" idx="12"/>
          </p:nvPr>
        </p:nvSpPr>
        <p:spPr/>
        <p:txBody>
          <a:bodyPr/>
          <a:lstStyle/>
          <a:p>
            <a:fld id="{AB159959-C22F-4DFC-A80A-BC65744566A0}" type="slidenum">
              <a:rPr lang="en-US" smtClean="0"/>
              <a:t>7</a:t>
            </a:fld>
            <a:endParaRPr lang="en-US"/>
          </a:p>
        </p:txBody>
      </p:sp>
      <p:sp>
        <p:nvSpPr>
          <p:cNvPr id="106" name="TextBox 105"/>
          <p:cNvSpPr txBox="1"/>
          <p:nvPr/>
        </p:nvSpPr>
        <p:spPr>
          <a:xfrm>
            <a:off x="333002" y="1418863"/>
            <a:ext cx="303288" cy="369332"/>
          </a:xfrm>
          <a:prstGeom prst="rect">
            <a:avLst/>
          </a:prstGeom>
          <a:noFill/>
        </p:spPr>
        <p:txBody>
          <a:bodyPr wrap="none" rtlCol="0">
            <a:spAutoFit/>
          </a:bodyPr>
          <a:lstStyle/>
          <a:p>
            <a:r>
              <a:rPr lang="en-US" dirty="0"/>
              <a:t>P</a:t>
            </a:r>
          </a:p>
        </p:txBody>
      </p:sp>
      <p:sp>
        <p:nvSpPr>
          <p:cNvPr id="107" name="TextBox 106"/>
          <p:cNvSpPr txBox="1"/>
          <p:nvPr/>
        </p:nvSpPr>
        <p:spPr>
          <a:xfrm>
            <a:off x="2410452" y="1412145"/>
            <a:ext cx="303288" cy="369332"/>
          </a:xfrm>
          <a:prstGeom prst="rect">
            <a:avLst/>
          </a:prstGeom>
          <a:noFill/>
        </p:spPr>
        <p:txBody>
          <a:bodyPr wrap="none" rtlCol="0">
            <a:spAutoFit/>
          </a:bodyPr>
          <a:lstStyle/>
          <a:p>
            <a:r>
              <a:rPr lang="en-US" dirty="0"/>
              <a:t>P</a:t>
            </a:r>
          </a:p>
        </p:txBody>
      </p:sp>
      <p:sp>
        <p:nvSpPr>
          <p:cNvPr id="108" name="TextBox 107"/>
          <p:cNvSpPr txBox="1"/>
          <p:nvPr/>
        </p:nvSpPr>
        <p:spPr>
          <a:xfrm>
            <a:off x="4537645" y="1407631"/>
            <a:ext cx="303288" cy="369332"/>
          </a:xfrm>
          <a:prstGeom prst="rect">
            <a:avLst/>
          </a:prstGeom>
          <a:noFill/>
        </p:spPr>
        <p:txBody>
          <a:bodyPr wrap="none" rtlCol="0">
            <a:spAutoFit/>
          </a:bodyPr>
          <a:lstStyle/>
          <a:p>
            <a:r>
              <a:rPr lang="en-US" dirty="0"/>
              <a:t>P</a:t>
            </a:r>
          </a:p>
        </p:txBody>
      </p:sp>
      <p:sp>
        <p:nvSpPr>
          <p:cNvPr id="109" name="TextBox 108"/>
          <p:cNvSpPr txBox="1"/>
          <p:nvPr/>
        </p:nvSpPr>
        <p:spPr>
          <a:xfrm>
            <a:off x="6607090" y="1417259"/>
            <a:ext cx="303288" cy="369332"/>
          </a:xfrm>
          <a:prstGeom prst="rect">
            <a:avLst/>
          </a:prstGeom>
          <a:noFill/>
        </p:spPr>
        <p:txBody>
          <a:bodyPr wrap="none" rtlCol="0">
            <a:spAutoFit/>
          </a:bodyPr>
          <a:lstStyle/>
          <a:p>
            <a:r>
              <a:rPr lang="en-US" dirty="0"/>
              <a:t>P</a:t>
            </a:r>
          </a:p>
        </p:txBody>
      </p:sp>
      <p:sp>
        <p:nvSpPr>
          <p:cNvPr id="110" name="TextBox 109"/>
          <p:cNvSpPr txBox="1"/>
          <p:nvPr/>
        </p:nvSpPr>
        <p:spPr>
          <a:xfrm>
            <a:off x="976287" y="2945768"/>
            <a:ext cx="303288" cy="369332"/>
          </a:xfrm>
          <a:prstGeom prst="rect">
            <a:avLst/>
          </a:prstGeom>
          <a:noFill/>
        </p:spPr>
        <p:txBody>
          <a:bodyPr wrap="none" rtlCol="0">
            <a:spAutoFit/>
          </a:bodyPr>
          <a:lstStyle/>
          <a:p>
            <a:r>
              <a:rPr lang="en-US" dirty="0"/>
              <a:t>P</a:t>
            </a:r>
          </a:p>
        </p:txBody>
      </p:sp>
      <p:sp>
        <p:nvSpPr>
          <p:cNvPr id="111" name="TextBox 110"/>
          <p:cNvSpPr txBox="1"/>
          <p:nvPr/>
        </p:nvSpPr>
        <p:spPr>
          <a:xfrm>
            <a:off x="3045726" y="2938052"/>
            <a:ext cx="303288" cy="369332"/>
          </a:xfrm>
          <a:prstGeom prst="rect">
            <a:avLst/>
          </a:prstGeom>
          <a:noFill/>
        </p:spPr>
        <p:txBody>
          <a:bodyPr wrap="none" rtlCol="0">
            <a:spAutoFit/>
          </a:bodyPr>
          <a:lstStyle/>
          <a:p>
            <a:r>
              <a:rPr lang="en-US" dirty="0"/>
              <a:t>P</a:t>
            </a:r>
          </a:p>
        </p:txBody>
      </p:sp>
      <p:sp>
        <p:nvSpPr>
          <p:cNvPr id="112" name="TextBox 111"/>
          <p:cNvSpPr txBox="1"/>
          <p:nvPr/>
        </p:nvSpPr>
        <p:spPr>
          <a:xfrm>
            <a:off x="5161687" y="2936447"/>
            <a:ext cx="303288" cy="369332"/>
          </a:xfrm>
          <a:prstGeom prst="rect">
            <a:avLst/>
          </a:prstGeom>
          <a:noFill/>
        </p:spPr>
        <p:txBody>
          <a:bodyPr wrap="none" rtlCol="0">
            <a:spAutoFit/>
          </a:bodyPr>
          <a:lstStyle/>
          <a:p>
            <a:r>
              <a:rPr lang="en-US" dirty="0"/>
              <a:t>P</a:t>
            </a:r>
          </a:p>
        </p:txBody>
      </p:sp>
      <p:sp>
        <p:nvSpPr>
          <p:cNvPr id="113" name="TextBox 112"/>
          <p:cNvSpPr txBox="1"/>
          <p:nvPr/>
        </p:nvSpPr>
        <p:spPr>
          <a:xfrm>
            <a:off x="7242358" y="2938054"/>
            <a:ext cx="303288" cy="369332"/>
          </a:xfrm>
          <a:prstGeom prst="rect">
            <a:avLst/>
          </a:prstGeom>
          <a:noFill/>
        </p:spPr>
        <p:txBody>
          <a:bodyPr wrap="none" rtlCol="0">
            <a:spAutoFit/>
          </a:bodyPr>
          <a:lstStyle/>
          <a:p>
            <a:r>
              <a:rPr lang="en-US" dirty="0"/>
              <a:t>P</a:t>
            </a:r>
          </a:p>
        </p:txBody>
      </p:sp>
    </p:spTree>
    <p:extLst>
      <p:ext uri="{BB962C8B-B14F-4D97-AF65-F5344CB8AC3E}">
        <p14:creationId xmlns:p14="http://schemas.microsoft.com/office/powerpoint/2010/main" val="34344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22"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par>
                                <p:cTn id="45" presetID="22" presetClass="entr" presetSubtype="1"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par>
                                <p:cTn id="48" presetID="22" presetClass="entr" presetSubtype="1"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par>
                          <p:cTn id="51" fill="hold">
                            <p:stCondLst>
                              <p:cond delay="500"/>
                            </p:stCondLst>
                            <p:childTnLst>
                              <p:par>
                                <p:cTn id="52" presetID="22" presetClass="entr" presetSubtype="1"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up)">
                                      <p:cBhvr>
                                        <p:cTn id="54" dur="500"/>
                                        <p:tgtEl>
                                          <p:spTgt spid="44"/>
                                        </p:tgtEl>
                                      </p:cBhvr>
                                    </p:animEffect>
                                  </p:childTnLst>
                                </p:cTn>
                              </p:par>
                              <p:par>
                                <p:cTn id="55" presetID="22" presetClass="entr" presetSubtype="1"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par>
                                <p:cTn id="58" presetID="22" presetClass="entr" presetSubtype="1"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up)">
                                      <p:cBhvr>
                                        <p:cTn id="60" dur="500"/>
                                        <p:tgtEl>
                                          <p:spTgt spid="43"/>
                                        </p:tgtEl>
                                      </p:cBhvr>
                                    </p:animEffect>
                                  </p:childTnLst>
                                </p:cTn>
                              </p:par>
                            </p:childTnLst>
                          </p:cTn>
                        </p:par>
                        <p:par>
                          <p:cTn id="61" fill="hold">
                            <p:stCondLst>
                              <p:cond delay="1000"/>
                            </p:stCondLst>
                            <p:childTnLst>
                              <p:par>
                                <p:cTn id="62" presetID="22" presetClass="entr" presetSubtype="1" fill="hold"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ipe(up)">
                                      <p:cBhvr>
                                        <p:cTn id="64" dur="500"/>
                                        <p:tgtEl>
                                          <p:spTgt spid="65"/>
                                        </p:tgtEl>
                                      </p:cBhvr>
                                    </p:animEffect>
                                  </p:childTnLst>
                                </p:cTn>
                              </p:par>
                              <p:par>
                                <p:cTn id="65" presetID="22" presetClass="entr" presetSubtype="1"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up)">
                                      <p:cBhvr>
                                        <p:cTn id="67" dur="500"/>
                                        <p:tgtEl>
                                          <p:spTgt spid="75"/>
                                        </p:tgtEl>
                                      </p:cBhvr>
                                    </p:animEffect>
                                  </p:childTnLst>
                                </p:cTn>
                              </p:par>
                              <p:par>
                                <p:cTn id="68" presetID="22" presetClass="entr" presetSubtype="1"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up)">
                                      <p:cBhvr>
                                        <p:cTn id="70" dur="500"/>
                                        <p:tgtEl>
                                          <p:spTgt spid="64"/>
                                        </p:tgtEl>
                                      </p:cBhvr>
                                    </p:animEffect>
                                  </p:childTnLst>
                                </p:cTn>
                              </p:par>
                            </p:childTnLst>
                          </p:cTn>
                        </p:par>
                        <p:par>
                          <p:cTn id="71" fill="hold">
                            <p:stCondLst>
                              <p:cond delay="1500"/>
                            </p:stCondLst>
                            <p:childTnLst>
                              <p:par>
                                <p:cTn id="72" presetID="22" presetClass="entr" presetSubtype="1" fill="hold" nodeType="after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wipe(up)">
                                      <p:cBhvr>
                                        <p:cTn id="74" dur="500"/>
                                        <p:tgtEl>
                                          <p:spTgt spid="86"/>
                                        </p:tgtEl>
                                      </p:cBhvr>
                                    </p:animEffect>
                                  </p:childTnLst>
                                </p:cTn>
                              </p:par>
                              <p:par>
                                <p:cTn id="75" presetID="22" presetClass="entr" presetSubtype="1" fill="hold" nodeType="withEffect">
                                  <p:stCondLst>
                                    <p:cond delay="0"/>
                                  </p:stCondLst>
                                  <p:childTnLst>
                                    <p:set>
                                      <p:cBhvr>
                                        <p:cTn id="76" dur="1" fill="hold">
                                          <p:stCondLst>
                                            <p:cond delay="0"/>
                                          </p:stCondLst>
                                        </p:cTn>
                                        <p:tgtEl>
                                          <p:spTgt spid="96"/>
                                        </p:tgtEl>
                                        <p:attrNameLst>
                                          <p:attrName>style.visibility</p:attrName>
                                        </p:attrNameLst>
                                      </p:cBhvr>
                                      <p:to>
                                        <p:strVal val="visible"/>
                                      </p:to>
                                    </p:set>
                                    <p:animEffect transition="in" filter="wipe(up)">
                                      <p:cBhvr>
                                        <p:cTn id="77" dur="500"/>
                                        <p:tgtEl>
                                          <p:spTgt spid="96"/>
                                        </p:tgtEl>
                                      </p:cBhvr>
                                    </p:animEffect>
                                  </p:childTnLst>
                                </p:cTn>
                              </p:par>
                              <p:par>
                                <p:cTn id="78" presetID="22" presetClass="entr" presetSubtype="1" fill="hold" nodeType="with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wipe(up)">
                                      <p:cBhvr>
                                        <p:cTn id="80" dur="500"/>
                                        <p:tgtEl>
                                          <p:spTgt spid="85"/>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animEffect transition="in" filter="wipe(up)">
                                      <p:cBhvr>
                                        <p:cTn id="87" dur="500"/>
                                        <p:tgtEl>
                                          <p:spTgt spid="4"/>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up)">
                                      <p:cBhvr>
                                        <p:cTn id="90" dur="500"/>
                                        <p:tgtEl>
                                          <p:spTgt spid="34"/>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up)">
                                      <p:cBhvr>
                                        <p:cTn id="93" dur="500"/>
                                        <p:tgtEl>
                                          <p:spTgt spid="41"/>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wipe(up)">
                                      <p:cBhvr>
                                        <p:cTn id="99" dur="500"/>
                                        <p:tgtEl>
                                          <p:spTgt spid="55"/>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up)">
                                      <p:cBhvr>
                                        <p:cTn id="102" dur="500"/>
                                        <p:tgtEl>
                                          <p:spTgt spid="62"/>
                                        </p:tgtEl>
                                      </p:cBhvr>
                                    </p:animEffect>
                                  </p:childTnLst>
                                </p:cTn>
                              </p:par>
                              <p:par>
                                <p:cTn id="103" presetID="22" presetClass="entr" presetSubtype="1"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animEffect transition="in" filter="wipe(up)">
                                      <p:cBhvr>
                                        <p:cTn id="105" dur="500"/>
                                        <p:tgtEl>
                                          <p:spTgt spid="76"/>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wipe(up)">
                                      <p:cBhvr>
                                        <p:cTn id="108" dur="500"/>
                                        <p:tgtEl>
                                          <p:spTgt spid="42"/>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wipe(up)">
                                      <p:cBhvr>
                                        <p:cTn id="111" dur="500"/>
                                        <p:tgtEl>
                                          <p:spTgt spid="63"/>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83"/>
                                        </p:tgtEl>
                                        <p:attrNameLst>
                                          <p:attrName>style.visibility</p:attrName>
                                        </p:attrNameLst>
                                      </p:cBhvr>
                                      <p:to>
                                        <p:strVal val="visible"/>
                                      </p:to>
                                    </p:set>
                                    <p:animEffect transition="in" filter="wipe(up)">
                                      <p:cBhvr>
                                        <p:cTn id="114" dur="500"/>
                                        <p:tgtEl>
                                          <p:spTgt spid="83"/>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up)">
                                      <p:cBhvr>
                                        <p:cTn id="117" dur="500"/>
                                        <p:tgtEl>
                                          <p:spTgt spid="97"/>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84"/>
                                        </p:tgtEl>
                                        <p:attrNameLst>
                                          <p:attrName>style.visibility</p:attrName>
                                        </p:attrNameLst>
                                      </p:cBhvr>
                                      <p:to>
                                        <p:strVal val="visible"/>
                                      </p:to>
                                    </p:set>
                                    <p:animEffect transition="in" filter="wipe(up)">
                                      <p:cBhvr>
                                        <p:cTn id="120" dur="500"/>
                                        <p:tgtEl>
                                          <p:spTgt spid="84"/>
                                        </p:tgtEl>
                                      </p:cBhvr>
                                    </p:animEffect>
                                  </p:childTnLst>
                                </p:cTn>
                              </p:par>
                              <p:par>
                                <p:cTn id="121" presetID="1" presetClass="entr" presetSubtype="0"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childTnLst>
                          </p:cTn>
                        </p:par>
                        <p:par>
                          <p:cTn id="123" fill="hold">
                            <p:stCondLst>
                              <p:cond delay="500"/>
                            </p:stCondLst>
                            <p:childTnLst>
                              <p:par>
                                <p:cTn id="124" presetID="22" presetClass="entr" presetSubtype="8" fill="hold" nodeType="after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wipe(left)">
                                      <p:cBhvr>
                                        <p:cTn id="126" dur="500"/>
                                        <p:tgtEl>
                                          <p:spTgt spid="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06"/>
                                        </p:tgtEl>
                                        <p:attrNameLst>
                                          <p:attrName>style.visibility</p:attrName>
                                        </p:attrNameLst>
                                      </p:cBhvr>
                                      <p:to>
                                        <p:strVal val="visible"/>
                                      </p:to>
                                    </p:set>
                                    <p:animEffect transition="in" filter="fade">
                                      <p:cBhvr>
                                        <p:cTn id="129" dur="500"/>
                                        <p:tgtEl>
                                          <p:spTgt spid="10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fade">
                                      <p:cBhvr>
                                        <p:cTn id="132" dur="500"/>
                                        <p:tgtEl>
                                          <p:spTgt spid="10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fade">
                                      <p:cBhvr>
                                        <p:cTn id="135" dur="500"/>
                                        <p:tgtEl>
                                          <p:spTgt spid="10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09"/>
                                        </p:tgtEl>
                                        <p:attrNameLst>
                                          <p:attrName>style.visibility</p:attrName>
                                        </p:attrNameLst>
                                      </p:cBhvr>
                                      <p:to>
                                        <p:strVal val="visible"/>
                                      </p:to>
                                    </p:set>
                                    <p:animEffect transition="in" filter="fade">
                                      <p:cBhvr>
                                        <p:cTn id="138" dur="500"/>
                                        <p:tgtEl>
                                          <p:spTgt spid="10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Effect transition="in" filter="fade">
                                      <p:cBhvr>
                                        <p:cTn id="141" dur="500"/>
                                        <p:tgtEl>
                                          <p:spTgt spid="11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11"/>
                                        </p:tgtEl>
                                        <p:attrNameLst>
                                          <p:attrName>style.visibility</p:attrName>
                                        </p:attrNameLst>
                                      </p:cBhvr>
                                      <p:to>
                                        <p:strVal val="visible"/>
                                      </p:to>
                                    </p:set>
                                    <p:animEffect transition="in" filter="fade">
                                      <p:cBhvr>
                                        <p:cTn id="144" dur="500"/>
                                        <p:tgtEl>
                                          <p:spTgt spid="11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12"/>
                                        </p:tgtEl>
                                        <p:attrNameLst>
                                          <p:attrName>style.visibility</p:attrName>
                                        </p:attrNameLst>
                                      </p:cBhvr>
                                      <p:to>
                                        <p:strVal val="visible"/>
                                      </p:to>
                                    </p:set>
                                    <p:animEffect transition="in" filter="fade">
                                      <p:cBhvr>
                                        <p:cTn id="147" dur="500"/>
                                        <p:tgtEl>
                                          <p:spTgt spid="11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13"/>
                                        </p:tgtEl>
                                        <p:attrNameLst>
                                          <p:attrName>style.visibility</p:attrName>
                                        </p:attrNameLst>
                                      </p:cBhvr>
                                      <p:to>
                                        <p:strVal val="visible"/>
                                      </p:to>
                                    </p:set>
                                    <p:animEffect transition="in" filter="fade">
                                      <p:cBhvr>
                                        <p:cTn id="150" dur="500"/>
                                        <p:tgtEl>
                                          <p:spTgt spid="11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nodeType="clickEffect">
                                  <p:stCondLst>
                                    <p:cond delay="0"/>
                                  </p:stCondLst>
                                  <p:childTnLst>
                                    <p:set>
                                      <p:cBhvr>
                                        <p:cTn id="154" dur="1" fill="hold">
                                          <p:stCondLst>
                                            <p:cond delay="0"/>
                                          </p:stCondLst>
                                        </p:cTn>
                                        <p:tgtEl>
                                          <p:spTgt spid="22"/>
                                        </p:tgtEl>
                                        <p:attrNameLst>
                                          <p:attrName>style.visibility</p:attrName>
                                        </p:attrNameLst>
                                      </p:cBhvr>
                                      <p:to>
                                        <p:strVal val="visible"/>
                                      </p:to>
                                    </p:set>
                                    <p:animEffect transition="in" filter="wipe(up)">
                                      <p:cBhvr>
                                        <p:cTn id="155" dur="500"/>
                                        <p:tgtEl>
                                          <p:spTgt spid="22"/>
                                        </p:tgtEl>
                                      </p:cBhvr>
                                    </p:animEffect>
                                  </p:childTnLst>
                                </p:cTn>
                              </p:par>
                              <p:par>
                                <p:cTn id="156" presetID="22" presetClass="entr" presetSubtype="1" fill="hold" nodeType="withEffect">
                                  <p:stCondLst>
                                    <p:cond delay="0"/>
                                  </p:stCondLst>
                                  <p:childTnLst>
                                    <p:set>
                                      <p:cBhvr>
                                        <p:cTn id="157" dur="1" fill="hold">
                                          <p:stCondLst>
                                            <p:cond delay="0"/>
                                          </p:stCondLst>
                                        </p:cTn>
                                        <p:tgtEl>
                                          <p:spTgt spid="23"/>
                                        </p:tgtEl>
                                        <p:attrNameLst>
                                          <p:attrName>style.visibility</p:attrName>
                                        </p:attrNameLst>
                                      </p:cBhvr>
                                      <p:to>
                                        <p:strVal val="visible"/>
                                      </p:to>
                                    </p:set>
                                    <p:animEffect transition="in" filter="wipe(up)">
                                      <p:cBhvr>
                                        <p:cTn id="158" dur="500"/>
                                        <p:tgtEl>
                                          <p:spTgt spid="23"/>
                                        </p:tgtEl>
                                      </p:cBhvr>
                                    </p:animEffect>
                                  </p:childTnLst>
                                </p:cTn>
                              </p:par>
                              <p:par>
                                <p:cTn id="159" presetID="22" presetClass="entr" presetSubtype="1" fill="hold" nodeType="withEffect">
                                  <p:stCondLst>
                                    <p:cond delay="0"/>
                                  </p:stCondLst>
                                  <p:childTnLst>
                                    <p:set>
                                      <p:cBhvr>
                                        <p:cTn id="160" dur="1" fill="hold">
                                          <p:stCondLst>
                                            <p:cond delay="0"/>
                                          </p:stCondLst>
                                        </p:cTn>
                                        <p:tgtEl>
                                          <p:spTgt spid="31"/>
                                        </p:tgtEl>
                                        <p:attrNameLst>
                                          <p:attrName>style.visibility</p:attrName>
                                        </p:attrNameLst>
                                      </p:cBhvr>
                                      <p:to>
                                        <p:strVal val="visible"/>
                                      </p:to>
                                    </p:set>
                                    <p:animEffect transition="in" filter="wipe(up)">
                                      <p:cBhvr>
                                        <p:cTn id="161" dur="500"/>
                                        <p:tgtEl>
                                          <p:spTgt spid="31"/>
                                        </p:tgtEl>
                                      </p:cBhvr>
                                    </p:animEffect>
                                  </p:childTnLst>
                                </p:cTn>
                              </p:par>
                              <p:par>
                                <p:cTn id="162" presetID="22" presetClass="entr" presetSubtype="1" fill="hold" nodeType="withEffect">
                                  <p:stCondLst>
                                    <p:cond delay="0"/>
                                  </p:stCondLst>
                                  <p:childTnLst>
                                    <p:set>
                                      <p:cBhvr>
                                        <p:cTn id="163" dur="1" fill="hold">
                                          <p:stCondLst>
                                            <p:cond delay="0"/>
                                          </p:stCondLst>
                                        </p:cTn>
                                        <p:tgtEl>
                                          <p:spTgt spid="36"/>
                                        </p:tgtEl>
                                        <p:attrNameLst>
                                          <p:attrName>style.visibility</p:attrName>
                                        </p:attrNameLst>
                                      </p:cBhvr>
                                      <p:to>
                                        <p:strVal val="visible"/>
                                      </p:to>
                                    </p:set>
                                    <p:animEffect transition="in" filter="wipe(up)">
                                      <p:cBhvr>
                                        <p:cTn id="164" dur="500"/>
                                        <p:tgtEl>
                                          <p:spTgt spid="36"/>
                                        </p:tgtEl>
                                      </p:cBhvr>
                                    </p:animEffect>
                                  </p:childTnLst>
                                </p:cTn>
                              </p:par>
                              <p:par>
                                <p:cTn id="165" presetID="22" presetClass="entr" presetSubtype="1" fill="hold" nodeType="with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wipe(up)">
                                      <p:cBhvr>
                                        <p:cTn id="167" dur="500"/>
                                        <p:tgtEl>
                                          <p:spTgt spid="39"/>
                                        </p:tgtEl>
                                      </p:cBhvr>
                                    </p:animEffect>
                                  </p:childTnLst>
                                </p:cTn>
                              </p:par>
                              <p:par>
                                <p:cTn id="168" presetID="22" presetClass="entr" presetSubtype="1" fill="hold" nodeType="withEffect">
                                  <p:stCondLst>
                                    <p:cond delay="0"/>
                                  </p:stCondLst>
                                  <p:childTnLst>
                                    <p:set>
                                      <p:cBhvr>
                                        <p:cTn id="169" dur="1" fill="hold">
                                          <p:stCondLst>
                                            <p:cond delay="0"/>
                                          </p:stCondLst>
                                        </p:cTn>
                                        <p:tgtEl>
                                          <p:spTgt spid="37"/>
                                        </p:tgtEl>
                                        <p:attrNameLst>
                                          <p:attrName>style.visibility</p:attrName>
                                        </p:attrNameLst>
                                      </p:cBhvr>
                                      <p:to>
                                        <p:strVal val="visible"/>
                                      </p:to>
                                    </p:set>
                                    <p:animEffect transition="in" filter="wipe(up)">
                                      <p:cBhvr>
                                        <p:cTn id="170" dur="500"/>
                                        <p:tgtEl>
                                          <p:spTgt spid="37"/>
                                        </p:tgtEl>
                                      </p:cBhvr>
                                    </p:animEffect>
                                  </p:childTnLst>
                                </p:cTn>
                              </p:par>
                              <p:par>
                                <p:cTn id="171" presetID="22" presetClass="entr" presetSubtype="1" fill="hold" nodeType="withEffect">
                                  <p:stCondLst>
                                    <p:cond delay="0"/>
                                  </p:stCondLst>
                                  <p:childTnLst>
                                    <p:set>
                                      <p:cBhvr>
                                        <p:cTn id="172" dur="1" fill="hold">
                                          <p:stCondLst>
                                            <p:cond delay="0"/>
                                          </p:stCondLst>
                                        </p:cTn>
                                        <p:tgtEl>
                                          <p:spTgt spid="38"/>
                                        </p:tgtEl>
                                        <p:attrNameLst>
                                          <p:attrName>style.visibility</p:attrName>
                                        </p:attrNameLst>
                                      </p:cBhvr>
                                      <p:to>
                                        <p:strVal val="visible"/>
                                      </p:to>
                                    </p:set>
                                    <p:animEffect transition="in" filter="wipe(up)">
                                      <p:cBhvr>
                                        <p:cTn id="173" dur="500"/>
                                        <p:tgtEl>
                                          <p:spTgt spid="38"/>
                                        </p:tgtEl>
                                      </p:cBhvr>
                                    </p:animEffect>
                                  </p:childTnLst>
                                </p:cTn>
                              </p:par>
                              <p:par>
                                <p:cTn id="174" presetID="22" presetClass="entr" presetSubtype="1" fill="hold" nodeType="withEffect">
                                  <p:stCondLst>
                                    <p:cond delay="0"/>
                                  </p:stCondLst>
                                  <p:childTnLst>
                                    <p:set>
                                      <p:cBhvr>
                                        <p:cTn id="175" dur="1" fill="hold">
                                          <p:stCondLst>
                                            <p:cond delay="0"/>
                                          </p:stCondLst>
                                        </p:cTn>
                                        <p:tgtEl>
                                          <p:spTgt spid="47"/>
                                        </p:tgtEl>
                                        <p:attrNameLst>
                                          <p:attrName>style.visibility</p:attrName>
                                        </p:attrNameLst>
                                      </p:cBhvr>
                                      <p:to>
                                        <p:strVal val="visible"/>
                                      </p:to>
                                    </p:set>
                                    <p:animEffect transition="in" filter="wipe(up)">
                                      <p:cBhvr>
                                        <p:cTn id="176" dur="500"/>
                                        <p:tgtEl>
                                          <p:spTgt spid="47"/>
                                        </p:tgtEl>
                                      </p:cBhvr>
                                    </p:animEffect>
                                  </p:childTnLst>
                                </p:cTn>
                              </p:par>
                              <p:par>
                                <p:cTn id="177" presetID="22" presetClass="entr" presetSubtype="1" fill="hold" nodeType="withEffect">
                                  <p:stCondLst>
                                    <p:cond delay="0"/>
                                  </p:stCondLst>
                                  <p:childTnLst>
                                    <p:set>
                                      <p:cBhvr>
                                        <p:cTn id="178" dur="1" fill="hold">
                                          <p:stCondLst>
                                            <p:cond delay="0"/>
                                          </p:stCondLst>
                                        </p:cTn>
                                        <p:tgtEl>
                                          <p:spTgt spid="48"/>
                                        </p:tgtEl>
                                        <p:attrNameLst>
                                          <p:attrName>style.visibility</p:attrName>
                                        </p:attrNameLst>
                                      </p:cBhvr>
                                      <p:to>
                                        <p:strVal val="visible"/>
                                      </p:to>
                                    </p:set>
                                    <p:animEffect transition="in" filter="wipe(up)">
                                      <p:cBhvr>
                                        <p:cTn id="179" dur="500"/>
                                        <p:tgtEl>
                                          <p:spTgt spid="48"/>
                                        </p:tgtEl>
                                      </p:cBhvr>
                                    </p:animEffect>
                                  </p:childTnLst>
                                </p:cTn>
                              </p:par>
                              <p:par>
                                <p:cTn id="180" presetID="22" presetClass="entr" presetSubtype="1" fill="hold" nodeType="withEffect">
                                  <p:stCondLst>
                                    <p:cond delay="0"/>
                                  </p:stCondLst>
                                  <p:childTnLst>
                                    <p:set>
                                      <p:cBhvr>
                                        <p:cTn id="181" dur="1" fill="hold">
                                          <p:stCondLst>
                                            <p:cond delay="0"/>
                                          </p:stCondLst>
                                        </p:cTn>
                                        <p:tgtEl>
                                          <p:spTgt spid="53"/>
                                        </p:tgtEl>
                                        <p:attrNameLst>
                                          <p:attrName>style.visibility</p:attrName>
                                        </p:attrNameLst>
                                      </p:cBhvr>
                                      <p:to>
                                        <p:strVal val="visible"/>
                                      </p:to>
                                    </p:set>
                                    <p:animEffect transition="in" filter="wipe(up)">
                                      <p:cBhvr>
                                        <p:cTn id="182" dur="500"/>
                                        <p:tgtEl>
                                          <p:spTgt spid="53"/>
                                        </p:tgtEl>
                                      </p:cBhvr>
                                    </p:animEffect>
                                  </p:childTnLst>
                                </p:cTn>
                              </p:par>
                              <p:par>
                                <p:cTn id="183" presetID="22" presetClass="entr" presetSubtype="1" fill="hold" nodeType="withEffect">
                                  <p:stCondLst>
                                    <p:cond delay="0"/>
                                  </p:stCondLst>
                                  <p:childTnLst>
                                    <p:set>
                                      <p:cBhvr>
                                        <p:cTn id="184" dur="1" fill="hold">
                                          <p:stCondLst>
                                            <p:cond delay="0"/>
                                          </p:stCondLst>
                                        </p:cTn>
                                        <p:tgtEl>
                                          <p:spTgt spid="57"/>
                                        </p:tgtEl>
                                        <p:attrNameLst>
                                          <p:attrName>style.visibility</p:attrName>
                                        </p:attrNameLst>
                                      </p:cBhvr>
                                      <p:to>
                                        <p:strVal val="visible"/>
                                      </p:to>
                                    </p:set>
                                    <p:animEffect transition="in" filter="wipe(up)">
                                      <p:cBhvr>
                                        <p:cTn id="185" dur="500"/>
                                        <p:tgtEl>
                                          <p:spTgt spid="57"/>
                                        </p:tgtEl>
                                      </p:cBhvr>
                                    </p:animEffect>
                                  </p:childTnLst>
                                </p:cTn>
                              </p:par>
                              <p:par>
                                <p:cTn id="186" presetID="22" presetClass="entr" presetSubtype="1" fill="hold" nodeType="withEffect">
                                  <p:stCondLst>
                                    <p:cond delay="0"/>
                                  </p:stCondLst>
                                  <p:childTnLst>
                                    <p:set>
                                      <p:cBhvr>
                                        <p:cTn id="187" dur="1" fill="hold">
                                          <p:stCondLst>
                                            <p:cond delay="0"/>
                                          </p:stCondLst>
                                        </p:cTn>
                                        <p:tgtEl>
                                          <p:spTgt spid="60"/>
                                        </p:tgtEl>
                                        <p:attrNameLst>
                                          <p:attrName>style.visibility</p:attrName>
                                        </p:attrNameLst>
                                      </p:cBhvr>
                                      <p:to>
                                        <p:strVal val="visible"/>
                                      </p:to>
                                    </p:set>
                                    <p:animEffect transition="in" filter="wipe(up)">
                                      <p:cBhvr>
                                        <p:cTn id="188" dur="500"/>
                                        <p:tgtEl>
                                          <p:spTgt spid="60"/>
                                        </p:tgtEl>
                                      </p:cBhvr>
                                    </p:animEffect>
                                  </p:childTnLst>
                                </p:cTn>
                              </p:par>
                              <p:par>
                                <p:cTn id="189" presetID="22" presetClass="entr" presetSubtype="1" fill="hold" nodeType="withEffect">
                                  <p:stCondLst>
                                    <p:cond delay="0"/>
                                  </p:stCondLst>
                                  <p:childTnLst>
                                    <p:set>
                                      <p:cBhvr>
                                        <p:cTn id="190" dur="1" fill="hold">
                                          <p:stCondLst>
                                            <p:cond delay="0"/>
                                          </p:stCondLst>
                                        </p:cTn>
                                        <p:tgtEl>
                                          <p:spTgt spid="58"/>
                                        </p:tgtEl>
                                        <p:attrNameLst>
                                          <p:attrName>style.visibility</p:attrName>
                                        </p:attrNameLst>
                                      </p:cBhvr>
                                      <p:to>
                                        <p:strVal val="visible"/>
                                      </p:to>
                                    </p:set>
                                    <p:animEffect transition="in" filter="wipe(up)">
                                      <p:cBhvr>
                                        <p:cTn id="191" dur="500"/>
                                        <p:tgtEl>
                                          <p:spTgt spid="58"/>
                                        </p:tgtEl>
                                      </p:cBhvr>
                                    </p:animEffect>
                                  </p:childTnLst>
                                </p:cTn>
                              </p:par>
                              <p:par>
                                <p:cTn id="192" presetID="22" presetClass="entr" presetSubtype="1" fill="hold" nodeType="withEffect">
                                  <p:stCondLst>
                                    <p:cond delay="0"/>
                                  </p:stCondLst>
                                  <p:childTnLst>
                                    <p:set>
                                      <p:cBhvr>
                                        <p:cTn id="193" dur="1" fill="hold">
                                          <p:stCondLst>
                                            <p:cond delay="0"/>
                                          </p:stCondLst>
                                        </p:cTn>
                                        <p:tgtEl>
                                          <p:spTgt spid="59"/>
                                        </p:tgtEl>
                                        <p:attrNameLst>
                                          <p:attrName>style.visibility</p:attrName>
                                        </p:attrNameLst>
                                      </p:cBhvr>
                                      <p:to>
                                        <p:strVal val="visible"/>
                                      </p:to>
                                    </p:set>
                                    <p:animEffect transition="in" filter="wipe(up)">
                                      <p:cBhvr>
                                        <p:cTn id="194" dur="500"/>
                                        <p:tgtEl>
                                          <p:spTgt spid="59"/>
                                        </p:tgtEl>
                                      </p:cBhvr>
                                    </p:animEffect>
                                  </p:childTnLst>
                                </p:cTn>
                              </p:par>
                              <p:par>
                                <p:cTn id="195" presetID="22" presetClass="entr" presetSubtype="1" fill="hold" nodeType="withEffect">
                                  <p:stCondLst>
                                    <p:cond delay="0"/>
                                  </p:stCondLst>
                                  <p:childTnLst>
                                    <p:set>
                                      <p:cBhvr>
                                        <p:cTn id="196" dur="1" fill="hold">
                                          <p:stCondLst>
                                            <p:cond delay="0"/>
                                          </p:stCondLst>
                                        </p:cTn>
                                        <p:tgtEl>
                                          <p:spTgt spid="24"/>
                                        </p:tgtEl>
                                        <p:attrNameLst>
                                          <p:attrName>style.visibility</p:attrName>
                                        </p:attrNameLst>
                                      </p:cBhvr>
                                      <p:to>
                                        <p:strVal val="visible"/>
                                      </p:to>
                                    </p:set>
                                    <p:animEffect transition="in" filter="wipe(up)">
                                      <p:cBhvr>
                                        <p:cTn id="197" dur="500"/>
                                        <p:tgtEl>
                                          <p:spTgt spid="24"/>
                                        </p:tgtEl>
                                      </p:cBhvr>
                                    </p:animEffect>
                                  </p:childTnLst>
                                </p:cTn>
                              </p:par>
                              <p:par>
                                <p:cTn id="198" presetID="22" presetClass="entr" presetSubtype="1" fill="hold" nodeType="withEffect">
                                  <p:stCondLst>
                                    <p:cond delay="0"/>
                                  </p:stCondLst>
                                  <p:childTnLst>
                                    <p:set>
                                      <p:cBhvr>
                                        <p:cTn id="199" dur="1" fill="hold">
                                          <p:stCondLst>
                                            <p:cond delay="0"/>
                                          </p:stCondLst>
                                        </p:cTn>
                                        <p:tgtEl>
                                          <p:spTgt spid="27"/>
                                        </p:tgtEl>
                                        <p:attrNameLst>
                                          <p:attrName>style.visibility</p:attrName>
                                        </p:attrNameLst>
                                      </p:cBhvr>
                                      <p:to>
                                        <p:strVal val="visible"/>
                                      </p:to>
                                    </p:set>
                                    <p:animEffect transition="in" filter="wipe(up)">
                                      <p:cBhvr>
                                        <p:cTn id="200" dur="500"/>
                                        <p:tgtEl>
                                          <p:spTgt spid="27"/>
                                        </p:tgtEl>
                                      </p:cBhvr>
                                    </p:animEffect>
                                  </p:childTnLst>
                                </p:cTn>
                              </p:par>
                              <p:par>
                                <p:cTn id="201" presetID="22" presetClass="entr" presetSubtype="1" fill="hold" nodeType="withEffect">
                                  <p:stCondLst>
                                    <p:cond delay="0"/>
                                  </p:stCondLst>
                                  <p:childTnLst>
                                    <p:set>
                                      <p:cBhvr>
                                        <p:cTn id="202" dur="1" fill="hold">
                                          <p:stCondLst>
                                            <p:cond delay="0"/>
                                          </p:stCondLst>
                                        </p:cTn>
                                        <p:tgtEl>
                                          <p:spTgt spid="26"/>
                                        </p:tgtEl>
                                        <p:attrNameLst>
                                          <p:attrName>style.visibility</p:attrName>
                                        </p:attrNameLst>
                                      </p:cBhvr>
                                      <p:to>
                                        <p:strVal val="visible"/>
                                      </p:to>
                                    </p:set>
                                    <p:animEffect transition="in" filter="wipe(up)">
                                      <p:cBhvr>
                                        <p:cTn id="203" dur="500"/>
                                        <p:tgtEl>
                                          <p:spTgt spid="26"/>
                                        </p:tgtEl>
                                      </p:cBhvr>
                                    </p:animEffect>
                                  </p:childTnLst>
                                </p:cTn>
                              </p:par>
                              <p:par>
                                <p:cTn id="204" presetID="22" presetClass="entr" presetSubtype="1" fill="hold" nodeType="withEffect">
                                  <p:stCondLst>
                                    <p:cond delay="0"/>
                                  </p:stCondLst>
                                  <p:childTnLst>
                                    <p:set>
                                      <p:cBhvr>
                                        <p:cTn id="205" dur="1" fill="hold">
                                          <p:stCondLst>
                                            <p:cond delay="0"/>
                                          </p:stCondLst>
                                        </p:cTn>
                                        <p:tgtEl>
                                          <p:spTgt spid="25"/>
                                        </p:tgtEl>
                                        <p:attrNameLst>
                                          <p:attrName>style.visibility</p:attrName>
                                        </p:attrNameLst>
                                      </p:cBhvr>
                                      <p:to>
                                        <p:strVal val="visible"/>
                                      </p:to>
                                    </p:set>
                                    <p:animEffect transition="in" filter="wipe(up)">
                                      <p:cBhvr>
                                        <p:cTn id="206" dur="500"/>
                                        <p:tgtEl>
                                          <p:spTgt spid="25"/>
                                        </p:tgtEl>
                                      </p:cBhvr>
                                    </p:animEffect>
                                  </p:childTnLst>
                                </p:cTn>
                              </p:par>
                              <p:par>
                                <p:cTn id="207" presetID="22" presetClass="entr" presetSubtype="1" fill="hold" nodeType="withEffect">
                                  <p:stCondLst>
                                    <p:cond delay="0"/>
                                  </p:stCondLst>
                                  <p:childTnLst>
                                    <p:set>
                                      <p:cBhvr>
                                        <p:cTn id="208" dur="1" fill="hold">
                                          <p:stCondLst>
                                            <p:cond delay="0"/>
                                          </p:stCondLst>
                                        </p:cTn>
                                        <p:tgtEl>
                                          <p:spTgt spid="2"/>
                                        </p:tgtEl>
                                        <p:attrNameLst>
                                          <p:attrName>style.visibility</p:attrName>
                                        </p:attrNameLst>
                                      </p:cBhvr>
                                      <p:to>
                                        <p:strVal val="visible"/>
                                      </p:to>
                                    </p:set>
                                    <p:animEffect transition="in" filter="wipe(up)">
                                      <p:cBhvr>
                                        <p:cTn id="209" dur="500"/>
                                        <p:tgtEl>
                                          <p:spTgt spid="2"/>
                                        </p:tgtEl>
                                      </p:cBhvr>
                                    </p:animEffect>
                                  </p:childTnLst>
                                </p:cTn>
                              </p:par>
                              <p:par>
                                <p:cTn id="210" presetID="22" presetClass="entr" presetSubtype="1" fill="hold" nodeType="withEffect">
                                  <p:stCondLst>
                                    <p:cond delay="0"/>
                                  </p:stCondLst>
                                  <p:childTnLst>
                                    <p:set>
                                      <p:cBhvr>
                                        <p:cTn id="211" dur="1" fill="hold">
                                          <p:stCondLst>
                                            <p:cond delay="0"/>
                                          </p:stCondLst>
                                        </p:cTn>
                                        <p:tgtEl>
                                          <p:spTgt spid="49"/>
                                        </p:tgtEl>
                                        <p:attrNameLst>
                                          <p:attrName>style.visibility</p:attrName>
                                        </p:attrNameLst>
                                      </p:cBhvr>
                                      <p:to>
                                        <p:strVal val="visible"/>
                                      </p:to>
                                    </p:set>
                                    <p:animEffect transition="in" filter="wipe(up)">
                                      <p:cBhvr>
                                        <p:cTn id="212" dur="500"/>
                                        <p:tgtEl>
                                          <p:spTgt spid="49"/>
                                        </p:tgtEl>
                                      </p:cBhvr>
                                    </p:animEffect>
                                  </p:childTnLst>
                                </p:cTn>
                              </p:par>
                              <p:par>
                                <p:cTn id="213" presetID="22" presetClass="entr" presetSubtype="1" fill="hold" nodeType="withEffect">
                                  <p:stCondLst>
                                    <p:cond delay="0"/>
                                  </p:stCondLst>
                                  <p:childTnLst>
                                    <p:set>
                                      <p:cBhvr>
                                        <p:cTn id="214" dur="1" fill="hold">
                                          <p:stCondLst>
                                            <p:cond delay="0"/>
                                          </p:stCondLst>
                                        </p:cTn>
                                        <p:tgtEl>
                                          <p:spTgt spid="52"/>
                                        </p:tgtEl>
                                        <p:attrNameLst>
                                          <p:attrName>style.visibility</p:attrName>
                                        </p:attrNameLst>
                                      </p:cBhvr>
                                      <p:to>
                                        <p:strVal val="visible"/>
                                      </p:to>
                                    </p:set>
                                    <p:animEffect transition="in" filter="wipe(up)">
                                      <p:cBhvr>
                                        <p:cTn id="215" dur="500"/>
                                        <p:tgtEl>
                                          <p:spTgt spid="52"/>
                                        </p:tgtEl>
                                      </p:cBhvr>
                                    </p:animEffect>
                                  </p:childTnLst>
                                </p:cTn>
                              </p:par>
                              <p:par>
                                <p:cTn id="216" presetID="22" presetClass="entr" presetSubtype="1" fill="hold" nodeType="withEffect">
                                  <p:stCondLst>
                                    <p:cond delay="0"/>
                                  </p:stCondLst>
                                  <p:childTnLst>
                                    <p:set>
                                      <p:cBhvr>
                                        <p:cTn id="217" dur="1" fill="hold">
                                          <p:stCondLst>
                                            <p:cond delay="0"/>
                                          </p:stCondLst>
                                        </p:cTn>
                                        <p:tgtEl>
                                          <p:spTgt spid="51"/>
                                        </p:tgtEl>
                                        <p:attrNameLst>
                                          <p:attrName>style.visibility</p:attrName>
                                        </p:attrNameLst>
                                      </p:cBhvr>
                                      <p:to>
                                        <p:strVal val="visible"/>
                                      </p:to>
                                    </p:set>
                                    <p:animEffect transition="in" filter="wipe(up)">
                                      <p:cBhvr>
                                        <p:cTn id="218" dur="500"/>
                                        <p:tgtEl>
                                          <p:spTgt spid="51"/>
                                        </p:tgtEl>
                                      </p:cBhvr>
                                    </p:animEffect>
                                  </p:childTnLst>
                                </p:cTn>
                              </p:par>
                              <p:par>
                                <p:cTn id="219" presetID="22" presetClass="entr" presetSubtype="1" fill="hold" nodeType="withEffect">
                                  <p:stCondLst>
                                    <p:cond delay="0"/>
                                  </p:stCondLst>
                                  <p:childTnLst>
                                    <p:set>
                                      <p:cBhvr>
                                        <p:cTn id="220" dur="1" fill="hold">
                                          <p:stCondLst>
                                            <p:cond delay="0"/>
                                          </p:stCondLst>
                                        </p:cTn>
                                        <p:tgtEl>
                                          <p:spTgt spid="50"/>
                                        </p:tgtEl>
                                        <p:attrNameLst>
                                          <p:attrName>style.visibility</p:attrName>
                                        </p:attrNameLst>
                                      </p:cBhvr>
                                      <p:to>
                                        <p:strVal val="visible"/>
                                      </p:to>
                                    </p:set>
                                    <p:animEffect transition="in" filter="wipe(up)">
                                      <p:cBhvr>
                                        <p:cTn id="221" dur="500"/>
                                        <p:tgtEl>
                                          <p:spTgt spid="50"/>
                                        </p:tgtEl>
                                      </p:cBhvr>
                                    </p:animEffect>
                                  </p:childTnLst>
                                </p:cTn>
                              </p:par>
                              <p:par>
                                <p:cTn id="222" presetID="22" presetClass="entr" presetSubtype="1" fill="hold" nodeType="withEffect">
                                  <p:stCondLst>
                                    <p:cond delay="0"/>
                                  </p:stCondLst>
                                  <p:childTnLst>
                                    <p:set>
                                      <p:cBhvr>
                                        <p:cTn id="223" dur="1" fill="hold">
                                          <p:stCondLst>
                                            <p:cond delay="0"/>
                                          </p:stCondLst>
                                        </p:cTn>
                                        <p:tgtEl>
                                          <p:spTgt spid="40"/>
                                        </p:tgtEl>
                                        <p:attrNameLst>
                                          <p:attrName>style.visibility</p:attrName>
                                        </p:attrNameLst>
                                      </p:cBhvr>
                                      <p:to>
                                        <p:strVal val="visible"/>
                                      </p:to>
                                    </p:set>
                                    <p:animEffect transition="in" filter="wipe(up)">
                                      <p:cBhvr>
                                        <p:cTn id="224" dur="500"/>
                                        <p:tgtEl>
                                          <p:spTgt spid="40"/>
                                        </p:tgtEl>
                                      </p:cBhvr>
                                    </p:animEffect>
                                  </p:childTnLst>
                                </p:cTn>
                              </p:par>
                              <p:par>
                                <p:cTn id="225" presetID="22" presetClass="entr" presetSubtype="1" fill="hold" nodeType="withEffect">
                                  <p:stCondLst>
                                    <p:cond delay="0"/>
                                  </p:stCondLst>
                                  <p:childTnLst>
                                    <p:set>
                                      <p:cBhvr>
                                        <p:cTn id="226" dur="1" fill="hold">
                                          <p:stCondLst>
                                            <p:cond delay="0"/>
                                          </p:stCondLst>
                                        </p:cTn>
                                        <p:tgtEl>
                                          <p:spTgt spid="68"/>
                                        </p:tgtEl>
                                        <p:attrNameLst>
                                          <p:attrName>style.visibility</p:attrName>
                                        </p:attrNameLst>
                                      </p:cBhvr>
                                      <p:to>
                                        <p:strVal val="visible"/>
                                      </p:to>
                                    </p:set>
                                    <p:animEffect transition="in" filter="wipe(up)">
                                      <p:cBhvr>
                                        <p:cTn id="227" dur="500"/>
                                        <p:tgtEl>
                                          <p:spTgt spid="68"/>
                                        </p:tgtEl>
                                      </p:cBhvr>
                                    </p:animEffect>
                                  </p:childTnLst>
                                </p:cTn>
                              </p:par>
                              <p:par>
                                <p:cTn id="228" presetID="22" presetClass="entr" presetSubtype="1" fill="hold" nodeType="withEffect">
                                  <p:stCondLst>
                                    <p:cond delay="0"/>
                                  </p:stCondLst>
                                  <p:childTnLst>
                                    <p:set>
                                      <p:cBhvr>
                                        <p:cTn id="229" dur="1" fill="hold">
                                          <p:stCondLst>
                                            <p:cond delay="0"/>
                                          </p:stCondLst>
                                        </p:cTn>
                                        <p:tgtEl>
                                          <p:spTgt spid="69"/>
                                        </p:tgtEl>
                                        <p:attrNameLst>
                                          <p:attrName>style.visibility</p:attrName>
                                        </p:attrNameLst>
                                      </p:cBhvr>
                                      <p:to>
                                        <p:strVal val="visible"/>
                                      </p:to>
                                    </p:set>
                                    <p:animEffect transition="in" filter="wipe(up)">
                                      <p:cBhvr>
                                        <p:cTn id="230" dur="500"/>
                                        <p:tgtEl>
                                          <p:spTgt spid="69"/>
                                        </p:tgtEl>
                                      </p:cBhvr>
                                    </p:animEffect>
                                  </p:childTnLst>
                                </p:cTn>
                              </p:par>
                              <p:par>
                                <p:cTn id="231" presetID="22" presetClass="entr" presetSubtype="1" fill="hold" nodeType="withEffect">
                                  <p:stCondLst>
                                    <p:cond delay="0"/>
                                  </p:stCondLst>
                                  <p:childTnLst>
                                    <p:set>
                                      <p:cBhvr>
                                        <p:cTn id="232" dur="1" fill="hold">
                                          <p:stCondLst>
                                            <p:cond delay="0"/>
                                          </p:stCondLst>
                                        </p:cTn>
                                        <p:tgtEl>
                                          <p:spTgt spid="74"/>
                                        </p:tgtEl>
                                        <p:attrNameLst>
                                          <p:attrName>style.visibility</p:attrName>
                                        </p:attrNameLst>
                                      </p:cBhvr>
                                      <p:to>
                                        <p:strVal val="visible"/>
                                      </p:to>
                                    </p:set>
                                    <p:animEffect transition="in" filter="wipe(up)">
                                      <p:cBhvr>
                                        <p:cTn id="233" dur="500"/>
                                        <p:tgtEl>
                                          <p:spTgt spid="74"/>
                                        </p:tgtEl>
                                      </p:cBhvr>
                                    </p:animEffect>
                                  </p:childTnLst>
                                </p:cTn>
                              </p:par>
                              <p:par>
                                <p:cTn id="234" presetID="22" presetClass="entr" presetSubtype="1" fill="hold" nodeType="withEffect">
                                  <p:stCondLst>
                                    <p:cond delay="0"/>
                                  </p:stCondLst>
                                  <p:childTnLst>
                                    <p:set>
                                      <p:cBhvr>
                                        <p:cTn id="235" dur="1" fill="hold">
                                          <p:stCondLst>
                                            <p:cond delay="0"/>
                                          </p:stCondLst>
                                        </p:cTn>
                                        <p:tgtEl>
                                          <p:spTgt spid="78"/>
                                        </p:tgtEl>
                                        <p:attrNameLst>
                                          <p:attrName>style.visibility</p:attrName>
                                        </p:attrNameLst>
                                      </p:cBhvr>
                                      <p:to>
                                        <p:strVal val="visible"/>
                                      </p:to>
                                    </p:set>
                                    <p:animEffect transition="in" filter="wipe(up)">
                                      <p:cBhvr>
                                        <p:cTn id="236" dur="500"/>
                                        <p:tgtEl>
                                          <p:spTgt spid="78"/>
                                        </p:tgtEl>
                                      </p:cBhvr>
                                    </p:animEffect>
                                  </p:childTnLst>
                                </p:cTn>
                              </p:par>
                              <p:par>
                                <p:cTn id="237" presetID="22" presetClass="entr" presetSubtype="1" fill="hold" nodeType="withEffect">
                                  <p:stCondLst>
                                    <p:cond delay="0"/>
                                  </p:stCondLst>
                                  <p:childTnLst>
                                    <p:set>
                                      <p:cBhvr>
                                        <p:cTn id="238" dur="1" fill="hold">
                                          <p:stCondLst>
                                            <p:cond delay="0"/>
                                          </p:stCondLst>
                                        </p:cTn>
                                        <p:tgtEl>
                                          <p:spTgt spid="81"/>
                                        </p:tgtEl>
                                        <p:attrNameLst>
                                          <p:attrName>style.visibility</p:attrName>
                                        </p:attrNameLst>
                                      </p:cBhvr>
                                      <p:to>
                                        <p:strVal val="visible"/>
                                      </p:to>
                                    </p:set>
                                    <p:animEffect transition="in" filter="wipe(up)">
                                      <p:cBhvr>
                                        <p:cTn id="239" dur="500"/>
                                        <p:tgtEl>
                                          <p:spTgt spid="81"/>
                                        </p:tgtEl>
                                      </p:cBhvr>
                                    </p:animEffect>
                                  </p:childTnLst>
                                </p:cTn>
                              </p:par>
                              <p:par>
                                <p:cTn id="240" presetID="22" presetClass="entr" presetSubtype="1" fill="hold" nodeType="withEffect">
                                  <p:stCondLst>
                                    <p:cond delay="0"/>
                                  </p:stCondLst>
                                  <p:childTnLst>
                                    <p:set>
                                      <p:cBhvr>
                                        <p:cTn id="241" dur="1" fill="hold">
                                          <p:stCondLst>
                                            <p:cond delay="0"/>
                                          </p:stCondLst>
                                        </p:cTn>
                                        <p:tgtEl>
                                          <p:spTgt spid="79"/>
                                        </p:tgtEl>
                                        <p:attrNameLst>
                                          <p:attrName>style.visibility</p:attrName>
                                        </p:attrNameLst>
                                      </p:cBhvr>
                                      <p:to>
                                        <p:strVal val="visible"/>
                                      </p:to>
                                    </p:set>
                                    <p:animEffect transition="in" filter="wipe(up)">
                                      <p:cBhvr>
                                        <p:cTn id="242" dur="500"/>
                                        <p:tgtEl>
                                          <p:spTgt spid="79"/>
                                        </p:tgtEl>
                                      </p:cBhvr>
                                    </p:animEffect>
                                  </p:childTnLst>
                                </p:cTn>
                              </p:par>
                              <p:par>
                                <p:cTn id="243" presetID="22" presetClass="entr" presetSubtype="1" fill="hold" nodeType="withEffect">
                                  <p:stCondLst>
                                    <p:cond delay="0"/>
                                  </p:stCondLst>
                                  <p:childTnLst>
                                    <p:set>
                                      <p:cBhvr>
                                        <p:cTn id="244" dur="1" fill="hold">
                                          <p:stCondLst>
                                            <p:cond delay="0"/>
                                          </p:stCondLst>
                                        </p:cTn>
                                        <p:tgtEl>
                                          <p:spTgt spid="80"/>
                                        </p:tgtEl>
                                        <p:attrNameLst>
                                          <p:attrName>style.visibility</p:attrName>
                                        </p:attrNameLst>
                                      </p:cBhvr>
                                      <p:to>
                                        <p:strVal val="visible"/>
                                      </p:to>
                                    </p:set>
                                    <p:animEffect transition="in" filter="wipe(up)">
                                      <p:cBhvr>
                                        <p:cTn id="245" dur="500"/>
                                        <p:tgtEl>
                                          <p:spTgt spid="80"/>
                                        </p:tgtEl>
                                      </p:cBhvr>
                                    </p:animEffect>
                                  </p:childTnLst>
                                </p:cTn>
                              </p:par>
                              <p:par>
                                <p:cTn id="246" presetID="22" presetClass="entr" presetSubtype="1" fill="hold" nodeType="withEffect">
                                  <p:stCondLst>
                                    <p:cond delay="0"/>
                                  </p:stCondLst>
                                  <p:childTnLst>
                                    <p:set>
                                      <p:cBhvr>
                                        <p:cTn id="247" dur="1" fill="hold">
                                          <p:stCondLst>
                                            <p:cond delay="0"/>
                                          </p:stCondLst>
                                        </p:cTn>
                                        <p:tgtEl>
                                          <p:spTgt spid="70"/>
                                        </p:tgtEl>
                                        <p:attrNameLst>
                                          <p:attrName>style.visibility</p:attrName>
                                        </p:attrNameLst>
                                      </p:cBhvr>
                                      <p:to>
                                        <p:strVal val="visible"/>
                                      </p:to>
                                    </p:set>
                                    <p:animEffect transition="in" filter="wipe(up)">
                                      <p:cBhvr>
                                        <p:cTn id="248" dur="500"/>
                                        <p:tgtEl>
                                          <p:spTgt spid="70"/>
                                        </p:tgtEl>
                                      </p:cBhvr>
                                    </p:animEffect>
                                  </p:childTnLst>
                                </p:cTn>
                              </p:par>
                              <p:par>
                                <p:cTn id="249" presetID="22" presetClass="entr" presetSubtype="1" fill="hold" nodeType="withEffect">
                                  <p:stCondLst>
                                    <p:cond delay="0"/>
                                  </p:stCondLst>
                                  <p:childTnLst>
                                    <p:set>
                                      <p:cBhvr>
                                        <p:cTn id="250" dur="1" fill="hold">
                                          <p:stCondLst>
                                            <p:cond delay="0"/>
                                          </p:stCondLst>
                                        </p:cTn>
                                        <p:tgtEl>
                                          <p:spTgt spid="73"/>
                                        </p:tgtEl>
                                        <p:attrNameLst>
                                          <p:attrName>style.visibility</p:attrName>
                                        </p:attrNameLst>
                                      </p:cBhvr>
                                      <p:to>
                                        <p:strVal val="visible"/>
                                      </p:to>
                                    </p:set>
                                    <p:animEffect transition="in" filter="wipe(up)">
                                      <p:cBhvr>
                                        <p:cTn id="251" dur="500"/>
                                        <p:tgtEl>
                                          <p:spTgt spid="73"/>
                                        </p:tgtEl>
                                      </p:cBhvr>
                                    </p:animEffect>
                                  </p:childTnLst>
                                </p:cTn>
                              </p:par>
                              <p:par>
                                <p:cTn id="252" presetID="22" presetClass="entr" presetSubtype="1" fill="hold" nodeType="withEffect">
                                  <p:stCondLst>
                                    <p:cond delay="0"/>
                                  </p:stCondLst>
                                  <p:childTnLst>
                                    <p:set>
                                      <p:cBhvr>
                                        <p:cTn id="253" dur="1" fill="hold">
                                          <p:stCondLst>
                                            <p:cond delay="0"/>
                                          </p:stCondLst>
                                        </p:cTn>
                                        <p:tgtEl>
                                          <p:spTgt spid="72"/>
                                        </p:tgtEl>
                                        <p:attrNameLst>
                                          <p:attrName>style.visibility</p:attrName>
                                        </p:attrNameLst>
                                      </p:cBhvr>
                                      <p:to>
                                        <p:strVal val="visible"/>
                                      </p:to>
                                    </p:set>
                                    <p:animEffect transition="in" filter="wipe(up)">
                                      <p:cBhvr>
                                        <p:cTn id="254" dur="500"/>
                                        <p:tgtEl>
                                          <p:spTgt spid="72"/>
                                        </p:tgtEl>
                                      </p:cBhvr>
                                    </p:animEffect>
                                  </p:childTnLst>
                                </p:cTn>
                              </p:par>
                              <p:par>
                                <p:cTn id="255" presetID="22" presetClass="entr" presetSubtype="1" fill="hold" nodeType="withEffect">
                                  <p:stCondLst>
                                    <p:cond delay="0"/>
                                  </p:stCondLst>
                                  <p:childTnLst>
                                    <p:set>
                                      <p:cBhvr>
                                        <p:cTn id="256" dur="1" fill="hold">
                                          <p:stCondLst>
                                            <p:cond delay="0"/>
                                          </p:stCondLst>
                                        </p:cTn>
                                        <p:tgtEl>
                                          <p:spTgt spid="71"/>
                                        </p:tgtEl>
                                        <p:attrNameLst>
                                          <p:attrName>style.visibility</p:attrName>
                                        </p:attrNameLst>
                                      </p:cBhvr>
                                      <p:to>
                                        <p:strVal val="visible"/>
                                      </p:to>
                                    </p:set>
                                    <p:animEffect transition="in" filter="wipe(up)">
                                      <p:cBhvr>
                                        <p:cTn id="257" dur="500"/>
                                        <p:tgtEl>
                                          <p:spTgt spid="71"/>
                                        </p:tgtEl>
                                      </p:cBhvr>
                                    </p:animEffect>
                                  </p:childTnLst>
                                </p:cTn>
                              </p:par>
                              <p:par>
                                <p:cTn id="258" presetID="22" presetClass="entr" presetSubtype="1" fill="hold" nodeType="withEffect">
                                  <p:stCondLst>
                                    <p:cond delay="0"/>
                                  </p:stCondLst>
                                  <p:childTnLst>
                                    <p:set>
                                      <p:cBhvr>
                                        <p:cTn id="259" dur="1" fill="hold">
                                          <p:stCondLst>
                                            <p:cond delay="0"/>
                                          </p:stCondLst>
                                        </p:cTn>
                                        <p:tgtEl>
                                          <p:spTgt spid="61"/>
                                        </p:tgtEl>
                                        <p:attrNameLst>
                                          <p:attrName>style.visibility</p:attrName>
                                        </p:attrNameLst>
                                      </p:cBhvr>
                                      <p:to>
                                        <p:strVal val="visible"/>
                                      </p:to>
                                    </p:set>
                                    <p:animEffect transition="in" filter="wipe(up)">
                                      <p:cBhvr>
                                        <p:cTn id="260" dur="500"/>
                                        <p:tgtEl>
                                          <p:spTgt spid="61"/>
                                        </p:tgtEl>
                                      </p:cBhvr>
                                    </p:animEffect>
                                  </p:childTnLst>
                                </p:cTn>
                              </p:par>
                              <p:par>
                                <p:cTn id="261" presetID="22" presetClass="entr" presetSubtype="1" fill="hold" nodeType="withEffect">
                                  <p:stCondLst>
                                    <p:cond delay="0"/>
                                  </p:stCondLst>
                                  <p:childTnLst>
                                    <p:set>
                                      <p:cBhvr>
                                        <p:cTn id="262" dur="1" fill="hold">
                                          <p:stCondLst>
                                            <p:cond delay="0"/>
                                          </p:stCondLst>
                                        </p:cTn>
                                        <p:tgtEl>
                                          <p:spTgt spid="89"/>
                                        </p:tgtEl>
                                        <p:attrNameLst>
                                          <p:attrName>style.visibility</p:attrName>
                                        </p:attrNameLst>
                                      </p:cBhvr>
                                      <p:to>
                                        <p:strVal val="visible"/>
                                      </p:to>
                                    </p:set>
                                    <p:animEffect transition="in" filter="wipe(up)">
                                      <p:cBhvr>
                                        <p:cTn id="263" dur="500"/>
                                        <p:tgtEl>
                                          <p:spTgt spid="89"/>
                                        </p:tgtEl>
                                      </p:cBhvr>
                                    </p:animEffect>
                                  </p:childTnLst>
                                </p:cTn>
                              </p:par>
                              <p:par>
                                <p:cTn id="264" presetID="22" presetClass="entr" presetSubtype="1" fill="hold" nodeType="withEffect">
                                  <p:stCondLst>
                                    <p:cond delay="0"/>
                                  </p:stCondLst>
                                  <p:childTnLst>
                                    <p:set>
                                      <p:cBhvr>
                                        <p:cTn id="265" dur="1" fill="hold">
                                          <p:stCondLst>
                                            <p:cond delay="0"/>
                                          </p:stCondLst>
                                        </p:cTn>
                                        <p:tgtEl>
                                          <p:spTgt spid="90"/>
                                        </p:tgtEl>
                                        <p:attrNameLst>
                                          <p:attrName>style.visibility</p:attrName>
                                        </p:attrNameLst>
                                      </p:cBhvr>
                                      <p:to>
                                        <p:strVal val="visible"/>
                                      </p:to>
                                    </p:set>
                                    <p:animEffect transition="in" filter="wipe(up)">
                                      <p:cBhvr>
                                        <p:cTn id="266" dur="500"/>
                                        <p:tgtEl>
                                          <p:spTgt spid="90"/>
                                        </p:tgtEl>
                                      </p:cBhvr>
                                    </p:animEffect>
                                  </p:childTnLst>
                                </p:cTn>
                              </p:par>
                              <p:par>
                                <p:cTn id="267" presetID="22" presetClass="entr" presetSubtype="1" fill="hold" nodeType="withEffect">
                                  <p:stCondLst>
                                    <p:cond delay="0"/>
                                  </p:stCondLst>
                                  <p:childTnLst>
                                    <p:set>
                                      <p:cBhvr>
                                        <p:cTn id="268" dur="1" fill="hold">
                                          <p:stCondLst>
                                            <p:cond delay="0"/>
                                          </p:stCondLst>
                                        </p:cTn>
                                        <p:tgtEl>
                                          <p:spTgt spid="95"/>
                                        </p:tgtEl>
                                        <p:attrNameLst>
                                          <p:attrName>style.visibility</p:attrName>
                                        </p:attrNameLst>
                                      </p:cBhvr>
                                      <p:to>
                                        <p:strVal val="visible"/>
                                      </p:to>
                                    </p:set>
                                    <p:animEffect transition="in" filter="wipe(up)">
                                      <p:cBhvr>
                                        <p:cTn id="269" dur="500"/>
                                        <p:tgtEl>
                                          <p:spTgt spid="95"/>
                                        </p:tgtEl>
                                      </p:cBhvr>
                                    </p:animEffect>
                                  </p:childTnLst>
                                </p:cTn>
                              </p:par>
                              <p:par>
                                <p:cTn id="270" presetID="22" presetClass="entr" presetSubtype="1" fill="hold" nodeType="withEffect">
                                  <p:stCondLst>
                                    <p:cond delay="0"/>
                                  </p:stCondLst>
                                  <p:childTnLst>
                                    <p:set>
                                      <p:cBhvr>
                                        <p:cTn id="271" dur="1" fill="hold">
                                          <p:stCondLst>
                                            <p:cond delay="0"/>
                                          </p:stCondLst>
                                        </p:cTn>
                                        <p:tgtEl>
                                          <p:spTgt spid="99"/>
                                        </p:tgtEl>
                                        <p:attrNameLst>
                                          <p:attrName>style.visibility</p:attrName>
                                        </p:attrNameLst>
                                      </p:cBhvr>
                                      <p:to>
                                        <p:strVal val="visible"/>
                                      </p:to>
                                    </p:set>
                                    <p:animEffect transition="in" filter="wipe(up)">
                                      <p:cBhvr>
                                        <p:cTn id="272" dur="500"/>
                                        <p:tgtEl>
                                          <p:spTgt spid="99"/>
                                        </p:tgtEl>
                                      </p:cBhvr>
                                    </p:animEffect>
                                  </p:childTnLst>
                                </p:cTn>
                              </p:par>
                              <p:par>
                                <p:cTn id="273" presetID="22" presetClass="entr" presetSubtype="1" fill="hold" nodeType="withEffect">
                                  <p:stCondLst>
                                    <p:cond delay="0"/>
                                  </p:stCondLst>
                                  <p:childTnLst>
                                    <p:set>
                                      <p:cBhvr>
                                        <p:cTn id="274" dur="1" fill="hold">
                                          <p:stCondLst>
                                            <p:cond delay="0"/>
                                          </p:stCondLst>
                                        </p:cTn>
                                        <p:tgtEl>
                                          <p:spTgt spid="102"/>
                                        </p:tgtEl>
                                        <p:attrNameLst>
                                          <p:attrName>style.visibility</p:attrName>
                                        </p:attrNameLst>
                                      </p:cBhvr>
                                      <p:to>
                                        <p:strVal val="visible"/>
                                      </p:to>
                                    </p:set>
                                    <p:animEffect transition="in" filter="wipe(up)">
                                      <p:cBhvr>
                                        <p:cTn id="275" dur="500"/>
                                        <p:tgtEl>
                                          <p:spTgt spid="102"/>
                                        </p:tgtEl>
                                      </p:cBhvr>
                                    </p:animEffect>
                                  </p:childTnLst>
                                </p:cTn>
                              </p:par>
                              <p:par>
                                <p:cTn id="276" presetID="22" presetClass="entr" presetSubtype="1" fill="hold" nodeType="withEffect">
                                  <p:stCondLst>
                                    <p:cond delay="0"/>
                                  </p:stCondLst>
                                  <p:childTnLst>
                                    <p:set>
                                      <p:cBhvr>
                                        <p:cTn id="277" dur="1" fill="hold">
                                          <p:stCondLst>
                                            <p:cond delay="0"/>
                                          </p:stCondLst>
                                        </p:cTn>
                                        <p:tgtEl>
                                          <p:spTgt spid="100"/>
                                        </p:tgtEl>
                                        <p:attrNameLst>
                                          <p:attrName>style.visibility</p:attrName>
                                        </p:attrNameLst>
                                      </p:cBhvr>
                                      <p:to>
                                        <p:strVal val="visible"/>
                                      </p:to>
                                    </p:set>
                                    <p:animEffect transition="in" filter="wipe(up)">
                                      <p:cBhvr>
                                        <p:cTn id="278" dur="500"/>
                                        <p:tgtEl>
                                          <p:spTgt spid="100"/>
                                        </p:tgtEl>
                                      </p:cBhvr>
                                    </p:animEffect>
                                  </p:childTnLst>
                                </p:cTn>
                              </p:par>
                              <p:par>
                                <p:cTn id="279" presetID="22" presetClass="entr" presetSubtype="1" fill="hold" nodeType="withEffect">
                                  <p:stCondLst>
                                    <p:cond delay="0"/>
                                  </p:stCondLst>
                                  <p:childTnLst>
                                    <p:set>
                                      <p:cBhvr>
                                        <p:cTn id="280" dur="1" fill="hold">
                                          <p:stCondLst>
                                            <p:cond delay="0"/>
                                          </p:stCondLst>
                                        </p:cTn>
                                        <p:tgtEl>
                                          <p:spTgt spid="101"/>
                                        </p:tgtEl>
                                        <p:attrNameLst>
                                          <p:attrName>style.visibility</p:attrName>
                                        </p:attrNameLst>
                                      </p:cBhvr>
                                      <p:to>
                                        <p:strVal val="visible"/>
                                      </p:to>
                                    </p:set>
                                    <p:animEffect transition="in" filter="wipe(up)">
                                      <p:cBhvr>
                                        <p:cTn id="281" dur="500"/>
                                        <p:tgtEl>
                                          <p:spTgt spid="101"/>
                                        </p:tgtEl>
                                      </p:cBhvr>
                                    </p:animEffect>
                                  </p:childTnLst>
                                </p:cTn>
                              </p:par>
                              <p:par>
                                <p:cTn id="282" presetID="22" presetClass="entr" presetSubtype="1" fill="hold" nodeType="withEffect">
                                  <p:stCondLst>
                                    <p:cond delay="0"/>
                                  </p:stCondLst>
                                  <p:childTnLst>
                                    <p:set>
                                      <p:cBhvr>
                                        <p:cTn id="283" dur="1" fill="hold">
                                          <p:stCondLst>
                                            <p:cond delay="0"/>
                                          </p:stCondLst>
                                        </p:cTn>
                                        <p:tgtEl>
                                          <p:spTgt spid="91"/>
                                        </p:tgtEl>
                                        <p:attrNameLst>
                                          <p:attrName>style.visibility</p:attrName>
                                        </p:attrNameLst>
                                      </p:cBhvr>
                                      <p:to>
                                        <p:strVal val="visible"/>
                                      </p:to>
                                    </p:set>
                                    <p:animEffect transition="in" filter="wipe(up)">
                                      <p:cBhvr>
                                        <p:cTn id="284" dur="500"/>
                                        <p:tgtEl>
                                          <p:spTgt spid="91"/>
                                        </p:tgtEl>
                                      </p:cBhvr>
                                    </p:animEffect>
                                  </p:childTnLst>
                                </p:cTn>
                              </p:par>
                              <p:par>
                                <p:cTn id="285" presetID="22" presetClass="entr" presetSubtype="1" fill="hold" nodeType="withEffect">
                                  <p:stCondLst>
                                    <p:cond delay="0"/>
                                  </p:stCondLst>
                                  <p:childTnLst>
                                    <p:set>
                                      <p:cBhvr>
                                        <p:cTn id="286" dur="1" fill="hold">
                                          <p:stCondLst>
                                            <p:cond delay="0"/>
                                          </p:stCondLst>
                                        </p:cTn>
                                        <p:tgtEl>
                                          <p:spTgt spid="94"/>
                                        </p:tgtEl>
                                        <p:attrNameLst>
                                          <p:attrName>style.visibility</p:attrName>
                                        </p:attrNameLst>
                                      </p:cBhvr>
                                      <p:to>
                                        <p:strVal val="visible"/>
                                      </p:to>
                                    </p:set>
                                    <p:animEffect transition="in" filter="wipe(up)">
                                      <p:cBhvr>
                                        <p:cTn id="287" dur="500"/>
                                        <p:tgtEl>
                                          <p:spTgt spid="94"/>
                                        </p:tgtEl>
                                      </p:cBhvr>
                                    </p:animEffect>
                                  </p:childTnLst>
                                </p:cTn>
                              </p:par>
                              <p:par>
                                <p:cTn id="288" presetID="22" presetClass="entr" presetSubtype="1" fill="hold" nodeType="withEffect">
                                  <p:stCondLst>
                                    <p:cond delay="0"/>
                                  </p:stCondLst>
                                  <p:childTnLst>
                                    <p:set>
                                      <p:cBhvr>
                                        <p:cTn id="289" dur="1" fill="hold">
                                          <p:stCondLst>
                                            <p:cond delay="0"/>
                                          </p:stCondLst>
                                        </p:cTn>
                                        <p:tgtEl>
                                          <p:spTgt spid="93"/>
                                        </p:tgtEl>
                                        <p:attrNameLst>
                                          <p:attrName>style.visibility</p:attrName>
                                        </p:attrNameLst>
                                      </p:cBhvr>
                                      <p:to>
                                        <p:strVal val="visible"/>
                                      </p:to>
                                    </p:set>
                                    <p:animEffect transition="in" filter="wipe(up)">
                                      <p:cBhvr>
                                        <p:cTn id="290" dur="500"/>
                                        <p:tgtEl>
                                          <p:spTgt spid="93"/>
                                        </p:tgtEl>
                                      </p:cBhvr>
                                    </p:animEffect>
                                  </p:childTnLst>
                                </p:cTn>
                              </p:par>
                              <p:par>
                                <p:cTn id="291" presetID="22" presetClass="entr" presetSubtype="1" fill="hold" nodeType="withEffect">
                                  <p:stCondLst>
                                    <p:cond delay="0"/>
                                  </p:stCondLst>
                                  <p:childTnLst>
                                    <p:set>
                                      <p:cBhvr>
                                        <p:cTn id="292" dur="1" fill="hold">
                                          <p:stCondLst>
                                            <p:cond delay="0"/>
                                          </p:stCondLst>
                                        </p:cTn>
                                        <p:tgtEl>
                                          <p:spTgt spid="92"/>
                                        </p:tgtEl>
                                        <p:attrNameLst>
                                          <p:attrName>style.visibility</p:attrName>
                                        </p:attrNameLst>
                                      </p:cBhvr>
                                      <p:to>
                                        <p:strVal val="visible"/>
                                      </p:to>
                                    </p:set>
                                    <p:animEffect transition="in" filter="wipe(up)">
                                      <p:cBhvr>
                                        <p:cTn id="293" dur="500"/>
                                        <p:tgtEl>
                                          <p:spTgt spid="92"/>
                                        </p:tgtEl>
                                      </p:cBhvr>
                                    </p:animEffect>
                                  </p:childTnLst>
                                </p:cTn>
                              </p:par>
                              <p:par>
                                <p:cTn id="294" presetID="22" presetClass="entr" presetSubtype="1" fill="hold" nodeType="withEffect">
                                  <p:stCondLst>
                                    <p:cond delay="0"/>
                                  </p:stCondLst>
                                  <p:childTnLst>
                                    <p:set>
                                      <p:cBhvr>
                                        <p:cTn id="295" dur="1" fill="hold">
                                          <p:stCondLst>
                                            <p:cond delay="0"/>
                                          </p:stCondLst>
                                        </p:cTn>
                                        <p:tgtEl>
                                          <p:spTgt spid="82"/>
                                        </p:tgtEl>
                                        <p:attrNameLst>
                                          <p:attrName>style.visibility</p:attrName>
                                        </p:attrNameLst>
                                      </p:cBhvr>
                                      <p:to>
                                        <p:strVal val="visible"/>
                                      </p:to>
                                    </p:set>
                                    <p:animEffect transition="in" filter="wipe(up)">
                                      <p:cBhvr>
                                        <p:cTn id="296" dur="500"/>
                                        <p:tgtEl>
                                          <p:spTgt spid="82"/>
                                        </p:tgtEl>
                                      </p:cBhvr>
                                    </p:animEffect>
                                  </p:childTnLst>
                                </p:cTn>
                              </p:par>
                              <p:par>
                                <p:cTn id="297" presetID="1" presetClass="entr" presetSubtype="0" fill="hold" grpId="0" nodeType="withEffect">
                                  <p:stCondLst>
                                    <p:cond delay="0"/>
                                  </p:stCondLst>
                                  <p:childTnLst>
                                    <p:set>
                                      <p:cBhvr>
                                        <p:cTn id="298" dur="1" fill="hold">
                                          <p:stCondLst>
                                            <p:cond delay="0"/>
                                          </p:stCondLst>
                                        </p:cTn>
                                        <p:tgtEl>
                                          <p:spTgt spid="32"/>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17"/>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45"/>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35"/>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56"/>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18"/>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66"/>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87"/>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77"/>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46"/>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67"/>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88"/>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98"/>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nodeType="clickEffect">
                                  <p:stCondLst>
                                    <p:cond delay="0"/>
                                  </p:stCondLst>
                                  <p:childTnLst>
                                    <p:set>
                                      <p:cBhvr>
                                        <p:cTn id="326" dur="1" fill="hold">
                                          <p:stCondLst>
                                            <p:cond delay="0"/>
                                          </p:stCondLst>
                                        </p:cTn>
                                        <p:tgtEl>
                                          <p:spTgt spid="30"/>
                                        </p:tgtEl>
                                        <p:attrNameLst>
                                          <p:attrName>style.visibility</p:attrName>
                                        </p:attrNameLst>
                                      </p:cBhvr>
                                      <p:to>
                                        <p:strVal val="visible"/>
                                      </p:to>
                                    </p:set>
                                    <p:animEffect transition="in" filter="fade">
                                      <p:cBhvr>
                                        <p:cTn id="327" dur="500"/>
                                        <p:tgtEl>
                                          <p:spTgt spid="30"/>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ntr" presetSubtype="0" fill="hold" grpId="0" nodeType="clickEffect">
                                  <p:stCondLst>
                                    <p:cond delay="0"/>
                                  </p:stCondLst>
                                  <p:childTnLst>
                                    <p:set>
                                      <p:cBhvr>
                                        <p:cTn id="331" dur="1" fill="hold">
                                          <p:stCondLst>
                                            <p:cond delay="0"/>
                                          </p:stCondLst>
                                        </p:cTn>
                                        <p:tgtEl>
                                          <p:spTgt spid="103"/>
                                        </p:tgtEl>
                                        <p:attrNameLst>
                                          <p:attrName>style.visibility</p:attrName>
                                        </p:attrNameLst>
                                      </p:cBhvr>
                                      <p:to>
                                        <p:strVal val="visible"/>
                                      </p:to>
                                    </p:set>
                                    <p:animEffect transition="in" filter="fade">
                                      <p:cBhvr>
                                        <p:cTn id="33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13" grpId="0"/>
      <p:bldP spid="14" grpId="0"/>
      <p:bldP spid="15" grpId="0"/>
      <p:bldP spid="16" grpId="0"/>
      <p:bldP spid="17" grpId="0"/>
      <p:bldP spid="18" grpId="0"/>
      <p:bldP spid="28" grpId="0" animBg="1"/>
      <p:bldP spid="32" grpId="0" animBg="1"/>
      <p:bldP spid="34" grpId="0" animBg="1"/>
      <p:bldP spid="35" grpId="0"/>
      <p:bldP spid="41" grpId="0" animBg="1"/>
      <p:bldP spid="42" grpId="0" animBg="1"/>
      <p:bldP spid="45" grpId="0"/>
      <p:bldP spid="46" grpId="0"/>
      <p:bldP spid="55" grpId="0" animBg="1"/>
      <p:bldP spid="56" grpId="0"/>
      <p:bldP spid="62" grpId="0" animBg="1"/>
      <p:bldP spid="63" grpId="0" animBg="1"/>
      <p:bldP spid="66" grpId="0"/>
      <p:bldP spid="67" grpId="0"/>
      <p:bldP spid="76" grpId="0" animBg="1"/>
      <p:bldP spid="77" grpId="0"/>
      <p:bldP spid="83" grpId="0" animBg="1"/>
      <p:bldP spid="84" grpId="0" animBg="1"/>
      <p:bldP spid="87" grpId="0"/>
      <p:bldP spid="88" grpId="0"/>
      <p:bldP spid="97" grpId="0" animBg="1"/>
      <p:bldP spid="98" grpId="0"/>
      <p:bldP spid="103" grpId="0" animBg="1"/>
      <p:bldP spid="104" grpId="0" animBg="1"/>
      <p:bldP spid="106" grpId="0"/>
      <p:bldP spid="107" grpId="0"/>
      <p:bldP spid="108" grpId="0"/>
      <p:bldP spid="109" grpId="0"/>
      <p:bldP spid="110" grpId="0"/>
      <p:bldP spid="111" grpId="0"/>
      <p:bldP spid="112" grpId="0"/>
      <p:bldP spid="1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0075" y="156410"/>
            <a:ext cx="3739733" cy="6545179"/>
          </a:xfrm>
          <a:prstGeom prst="rect">
            <a:avLst/>
          </a:prstGeom>
        </p:spPr>
      </p:pic>
      <p:sp>
        <p:nvSpPr>
          <p:cNvPr id="191" name="TextBox 190"/>
          <p:cNvSpPr txBox="1"/>
          <p:nvPr/>
        </p:nvSpPr>
        <p:spPr>
          <a:xfrm>
            <a:off x="5007543" y="308010"/>
            <a:ext cx="3732196" cy="6370975"/>
          </a:xfrm>
          <a:prstGeom prst="rect">
            <a:avLst/>
          </a:prstGeom>
          <a:noFill/>
        </p:spPr>
        <p:txBody>
          <a:bodyPr wrap="square" rtlCol="0">
            <a:spAutoFit/>
          </a:bodyPr>
          <a:lstStyle/>
          <a:p>
            <a:r>
              <a:rPr lang="en-US" sz="2400" dirty="0" smtClean="0"/>
              <a:t>Extensive-form game with unawareness à la Heifetz, Meier and Schipper (2013):</a:t>
            </a:r>
          </a:p>
          <a:p>
            <a:endParaRPr lang="en-US" sz="2400" dirty="0"/>
          </a:p>
          <a:p>
            <a:pPr marL="342900" indent="-342900">
              <a:buFont typeface="Arial" panose="020B0604020202020204" pitchFamily="34" charset="0"/>
              <a:buChar char="•"/>
            </a:pPr>
            <a:r>
              <a:rPr lang="en-US" sz="2400" dirty="0" smtClean="0"/>
              <a:t>Forest of game trees (partially) ordered by “expressiveness” (set inclusion of actions)</a:t>
            </a:r>
          </a:p>
          <a:p>
            <a:endParaRPr lang="en-US" sz="2400" dirty="0"/>
          </a:p>
          <a:p>
            <a:pPr marL="342900" indent="-342900">
              <a:buFont typeface="Arial" panose="020B0604020202020204" pitchFamily="34" charset="0"/>
              <a:buChar char="•"/>
            </a:pPr>
            <a:r>
              <a:rPr lang="en-US" sz="2400" dirty="0" smtClean="0"/>
              <a:t>Information set at a history in one tree may comprise of histories in a less expressive tree</a:t>
            </a:r>
          </a:p>
          <a:p>
            <a:endParaRPr lang="en-US" sz="2400" dirty="0"/>
          </a:p>
          <a:p>
            <a:pPr marL="342900" indent="-342900">
              <a:buFont typeface="Arial" panose="020B0604020202020204" pitchFamily="34" charset="0"/>
              <a:buChar char="•"/>
            </a:pPr>
            <a:r>
              <a:rPr lang="en-US" sz="2400" dirty="0" smtClean="0"/>
              <a:t>No delusion: A player may miss an action but cannot “make them up” </a:t>
            </a:r>
            <a:endParaRPr lang="en-US" sz="2400" dirty="0"/>
          </a:p>
        </p:txBody>
      </p:sp>
      <p:sp>
        <p:nvSpPr>
          <p:cNvPr id="192" name="Slide Number Placeholder 191"/>
          <p:cNvSpPr>
            <a:spLocks noGrp="1"/>
          </p:cNvSpPr>
          <p:nvPr>
            <p:ph type="sldNum" sz="quarter" idx="12"/>
          </p:nvPr>
        </p:nvSpPr>
        <p:spPr/>
        <p:txBody>
          <a:bodyPr/>
          <a:lstStyle/>
          <a:p>
            <a:fld id="{AB159959-C22F-4DFC-A80A-BC65744566A0}" type="slidenum">
              <a:rPr lang="en-US" smtClean="0"/>
              <a:t>8</a:t>
            </a:fld>
            <a:endParaRPr lang="en-US"/>
          </a:p>
        </p:txBody>
      </p:sp>
    </p:spTree>
    <p:extLst>
      <p:ext uri="{BB962C8B-B14F-4D97-AF65-F5344CB8AC3E}">
        <p14:creationId xmlns:p14="http://schemas.microsoft.com/office/powerpoint/2010/main" val="266180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190"/>
          <p:cNvSpPr txBox="1"/>
          <p:nvPr/>
        </p:nvSpPr>
        <p:spPr>
          <a:xfrm>
            <a:off x="413886" y="548641"/>
            <a:ext cx="8393230" cy="4524315"/>
          </a:xfrm>
          <a:prstGeom prst="rect">
            <a:avLst/>
          </a:prstGeom>
          <a:noFill/>
        </p:spPr>
        <p:txBody>
          <a:bodyPr wrap="square" rtlCol="0">
            <a:spAutoFit/>
          </a:bodyPr>
          <a:lstStyle/>
          <a:p>
            <a:r>
              <a:rPr lang="en-US" sz="2400" b="1" dirty="0" smtClean="0"/>
              <a:t>Solution concept</a:t>
            </a:r>
          </a:p>
          <a:p>
            <a:endParaRPr lang="en-US" sz="2400" dirty="0" smtClean="0"/>
          </a:p>
          <a:p>
            <a:r>
              <a:rPr lang="en-US" sz="2400" dirty="0" smtClean="0"/>
              <a:t>Typically, equilibrium is a convolute of behavioral assumptions modeling a state of beliefs and play after something has equilibrated.</a:t>
            </a:r>
          </a:p>
          <a:p>
            <a:endParaRPr lang="en-US" sz="2400" dirty="0" smtClean="0"/>
          </a:p>
          <a:p>
            <a:r>
              <a:rPr lang="en-US" sz="2400" dirty="0" smtClean="0"/>
              <a:t>In games with unawareness, players can be surprised. It may model a situation that has not yet equilibrated. </a:t>
            </a:r>
            <a:endParaRPr lang="en-US" sz="2400" dirty="0"/>
          </a:p>
          <a:p>
            <a:endParaRPr lang="en-US" sz="2400" dirty="0"/>
          </a:p>
          <a:p>
            <a:r>
              <a:rPr lang="en-US" sz="2400" dirty="0" smtClean="0"/>
              <a:t>Use </a:t>
            </a:r>
            <a:r>
              <a:rPr lang="en-US" sz="2400" dirty="0"/>
              <a:t>a</a:t>
            </a:r>
            <a:r>
              <a:rPr lang="en-US" sz="2400" dirty="0" smtClean="0"/>
              <a:t> </a:t>
            </a:r>
            <a:r>
              <a:rPr lang="en-US" sz="2400" dirty="0" err="1" smtClean="0"/>
              <a:t>rationalizability</a:t>
            </a:r>
            <a:r>
              <a:rPr lang="en-US" sz="2400" dirty="0" smtClean="0"/>
              <a:t> concept: does not require us to make (implicit) assumptions about mutual beliefs of play (but just mutual beliefs of rationality) </a:t>
            </a:r>
          </a:p>
        </p:txBody>
      </p:sp>
      <p:sp>
        <p:nvSpPr>
          <p:cNvPr id="192" name="Slide Number Placeholder 191"/>
          <p:cNvSpPr>
            <a:spLocks noGrp="1"/>
          </p:cNvSpPr>
          <p:nvPr>
            <p:ph type="sldNum" sz="quarter" idx="12"/>
          </p:nvPr>
        </p:nvSpPr>
        <p:spPr/>
        <p:txBody>
          <a:bodyPr/>
          <a:lstStyle/>
          <a:p>
            <a:fld id="{AB159959-C22F-4DFC-A80A-BC65744566A0}" type="slidenum">
              <a:rPr lang="en-US" smtClean="0"/>
              <a:t>9</a:t>
            </a:fld>
            <a:endParaRPr lang="en-US"/>
          </a:p>
        </p:txBody>
      </p:sp>
    </p:spTree>
    <p:extLst>
      <p:ext uri="{BB962C8B-B14F-4D97-AF65-F5344CB8AC3E}">
        <p14:creationId xmlns:p14="http://schemas.microsoft.com/office/powerpoint/2010/main" val="250697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1121.11"/>
  <p:tag name="ORIGINALWIDTH" val="4287.964"/>
  <p:tag name="OUTPUTDPI" val="1200"/>
  <p:tag name="LATEXADDIN" val="\documentclass{article}\pagestyle{empty}&#10;\usepackage{amssymb}&#10;\usepackage{amsmath}&#10;\usepackage{color}&#10;&#10;\begin{document}&#10;&#10;\large&#10;&#10;\noindent Principal's utility of output $q \geq 0$: $v(q)$ &#10;&#10;\bigskip &#10;&#10;\noindent Assumptions: Increasing $v'(q) &gt; 0$, Concave $v''(q) &lt; 0$, Normalized $v(0) = 0$, Inada condition $\lim_{q \rightarrow 0} v'(q) = +\infty$&#10;&#10;$$u_P(q, t) = v(q) - t \mbox{ from contract } (q, t) \in [0, b]^2, b &gt; 0$$&#10;&#10;\bigskip &#10;&#10;&#10;&#10;&#10;\end{document} "/>
  <p:tag name="IGUANATEXSIZE" val="20"/>
  <p:tag name="IGUANATEXCURSOR" val="438"/>
  <p:tag name="TRANSPARENCY" val="False"/>
  <p:tag name="FILENAME" val=""/>
  <p:tag name="INPUTTYPE" val="0"/>
  <p:tag name="LATEXENGINEID" val="0"/>
  <p:tag name="TEMPFOLDER" val="c:\temp\"/>
</p:tagLst>
</file>

<file path=ppt/tags/tag10.xml><?xml version="1.0" encoding="utf-8"?>
<p:tagLst xmlns:a="http://schemas.openxmlformats.org/drawingml/2006/main" xmlns:r="http://schemas.openxmlformats.org/officeDocument/2006/relationships" xmlns:p="http://schemas.openxmlformats.org/presentationml/2006/main">
  <p:tag name="ORIGINALHEIGHT" val="137.9828"/>
  <p:tag name="ORIGINALWIDTH" val="2884.14"/>
  <p:tag name="OUTPUTDPI" val="1200"/>
  <p:tag name="LATEXADDIN" val="\documentclass{article}\pagestyle{empty}&#10;\usepackage{amssymb}&#10;\usepackage{amsmath}&#10;\usepackage{color}&#10;&#10;\begin{document}&#10;&#10;\large &#10;&#10;\noindent $H_i$ set of player $i$'s information sets, $i = A, P$&#10;&#10;&#10;\end{document}  "/>
  <p:tag name="IGUANATEXSIZE" val="20"/>
  <p:tag name="IGUANATEXCURSOR" val="196"/>
  <p:tag name="TRANSPARENCY" val="False"/>
  <p:tag name="FILENAME" val=""/>
  <p:tag name="INPUTTYPE" val="0"/>
  <p:tag name="LATEXENGINEID" val="0"/>
  <p:tag name="TEMPFOLDER" val="c:\temp\"/>
</p:tagLst>
</file>

<file path=ppt/tags/tag11.xml><?xml version="1.0" encoding="utf-8"?>
<p:tagLst xmlns:a="http://schemas.openxmlformats.org/drawingml/2006/main" xmlns:r="http://schemas.openxmlformats.org/officeDocument/2006/relationships" xmlns:p="http://schemas.openxmlformats.org/presentationml/2006/main">
  <p:tag name="ORIGINALHEIGHT" val="288.7139"/>
  <p:tag name="ORIGINALWIDTH" val="4282.715"/>
  <p:tag name="OUTPUTDPI" val="1200"/>
  <p:tag name="LATEXADDIN" val="\documentclass{article}\pagestyle{empty}&#10;\usepackage{amssymb}&#10;\usepackage{amsmath}&#10;\usepackage{color}&#10;&#10;\begin{document}&#10;&#10;\large &#10;&#10;\noindent A \textcolor{blue}{\emph{strategy}} $s_i = (s_i(h_i))_{h_i \in H_i}$ of player $i$ assigns to each of her information sets an action available at that information set.&#10;&#10;\end{document}  "/>
  <p:tag name="IGUANATEXSIZE" val="20"/>
  <p:tag name="IGUANATEXCURSOR" val="309"/>
  <p:tag name="TRANSPARENCY" val="False"/>
  <p:tag name="FILENAME" val=""/>
  <p:tag name="INPUTTYPE" val="0"/>
  <p:tag name="LATEXENGINEID" val="0"/>
  <p:tag name="TEMPFOLDER" val="c:\temp\"/>
</p:tagLst>
</file>

<file path=ppt/tags/tag12.xml><?xml version="1.0" encoding="utf-8"?>
<p:tagLst xmlns:a="http://schemas.openxmlformats.org/drawingml/2006/main" xmlns:r="http://schemas.openxmlformats.org/officeDocument/2006/relationships" xmlns:p="http://schemas.openxmlformats.org/presentationml/2006/main">
  <p:tag name="ORIGINALHEIGHT" val="640.4199"/>
  <p:tag name="ORIGINALWIDTH" val="4289.464"/>
  <p:tag name="OUTPUTDPI" val="1200"/>
  <p:tag name="LATEXADDIN" val="\documentclass{article}\pagestyle{empty}&#10;\usepackage{amssymb}&#10;\usepackage{amsmath}&#10;\usepackage{color}&#10;&#10;\begin{document}&#10;&#10;\large &#10;&#10;&#10;\noindent $T_{h_i}$ tree in which information set $h_i \in H_i$ is located &#10;&#10;\bigskip &#10;&#10;\noindent $s_i^T$ is player $i$'s \textcolor{blue}{$T$-partial strategy} (restricted to infomation sets in $T$ and less expressive trees)&#10;&#10;\bigskip &#10;&#10;&#10;\end{document}  "/>
  <p:tag name="IGUANATEXSIZE" val="20"/>
  <p:tag name="IGUANATEXCURSOR" val="370"/>
  <p:tag name="TRANSPARENCY" val="False"/>
  <p:tag name="FILENAME" val=""/>
  <p:tag name="INPUTTYPE" val="0"/>
  <p:tag name="LATEXENGINEID" val="0"/>
  <p:tag name="TEMPFOLDER" val="c:\temp\"/>
</p:tagLst>
</file>

<file path=ppt/tags/tag13.xml><?xml version="1.0" encoding="utf-8"?>
<p:tagLst xmlns:a="http://schemas.openxmlformats.org/drawingml/2006/main" xmlns:r="http://schemas.openxmlformats.org/officeDocument/2006/relationships" xmlns:p="http://schemas.openxmlformats.org/presentationml/2006/main">
  <p:tag name="ORIGINALHEIGHT" val="159.73"/>
  <p:tag name="ORIGINALWIDTH" val="3685.789"/>
  <p:tag name="OUTPUTDPI" val="1200"/>
  <p:tag name="LATEXADDIN" val="\documentclass{article}\pagestyle{empty}&#10;\usepackage{amssymb}&#10;\usepackage{amsmath}&#10;\usepackage{color}&#10;&#10;\begin{document}&#10;&#10;\large &#10;&#10;&#10;&#10;\noindent Set of player $i$'s (resp. $T$-partial) strategies: $S_i$ (resp. $S_i^{T}$) &#10;&#10;\end{document}  "/>
  <p:tag name="IGUANATEXSIZE" val="20"/>
  <p:tag name="IGUANATEXCURSOR" val="207"/>
  <p:tag name="TRANSPARENCY" val="False"/>
  <p:tag name="FILENAME" val=""/>
  <p:tag name="INPUTTYPE" val="0"/>
  <p:tag name="LATEXENGINEID" val="0"/>
  <p:tag name="TEMPFOLDER" val="c:\temp\"/>
</p:tagLst>
</file>

<file path=ppt/tags/tag14.xml><?xml version="1.0" encoding="utf-8"?>
<p:tagLst xmlns:a="http://schemas.openxmlformats.org/drawingml/2006/main" xmlns:r="http://schemas.openxmlformats.org/officeDocument/2006/relationships" xmlns:p="http://schemas.openxmlformats.org/presentationml/2006/main">
  <p:tag name="ORIGINALHEIGHT" val="1736.033"/>
  <p:tag name="ORIGINALWIDTH" val="4287.214"/>
  <p:tag name="OUTPUTDPI" val="1200"/>
  <p:tag name="LATEXADDIN" val="\documentclass{article}\pagestyle{empty}&#10;\usepackage{amssymb}&#10;\usepackage{amsmath}&#10;\usepackage{color}&#10;&#10;\begin{document}&#10;&#10;\large &#10;&#10;&#10;\noindent A \emph{belief system} of the agent is &#10;\begin{equation*}&#10;\beta_{A}=\left( \beta_{A}\left( h_{A}\right) \right)_{h_{A}\in H_{A}} \in \prod_{h_{A}\in H_{A}}\Delta \left( S_{P}^{T_{h_{A}}}\right),&#10;\end{equation*} &#10;\begin{itemize}&#10;\item[(i)] \textit{Non-delusion}: $\beta_{A}\left( h_{A}\right)$ reaches $h_{A}$; i.e., $\beta_{A}\left( h_{A}\right)$ assigns probability 1 to the set of strategy profiles of the principal that reach $h_{A}$.&#10;\item[(ii)] \textit{Bayesianism}: If $h_{A}$ precedes $h_{A}^{\prime }$, then $\beta_{A}\left( h_{A}^{\prime} \right)$ is the conditional belief derived from $\beta_{A}\left( h_{A}\right)$ whenever possible.&#10;\end{itemize}&#10;&#10;&#10;\end{document}  "/>
  <p:tag name="IGUANATEXSIZE" val="20"/>
  <p:tag name="IGUANATEXCURSOR" val="351"/>
  <p:tag name="TRANSPARENCY" val="False"/>
  <p:tag name="FILENAME" val=""/>
  <p:tag name="INPUTTYPE" val="0"/>
  <p:tag name="LATEXENGINEID" val="0"/>
  <p:tag name="TEMPFOLDER" val="c:\temp\"/>
</p:tagLst>
</file>

<file path=ppt/tags/tag15.xml><?xml version="1.0" encoding="utf-8"?>
<p:tagLst xmlns:a="http://schemas.openxmlformats.org/drawingml/2006/main" xmlns:r="http://schemas.openxmlformats.org/officeDocument/2006/relationships" xmlns:p="http://schemas.openxmlformats.org/presentationml/2006/main">
  <p:tag name="ORIGINALHEIGHT" val="635.1707"/>
  <p:tag name="ORIGINALWIDTH" val="3610.049"/>
  <p:tag name="OUTPUTDPI" val="1200"/>
  <p:tag name="LATEXADDIN" val="\documentclass{article}\pagestyle{empty}&#10;\usepackage{amssymb}&#10;\usepackage{amsmath}&#10;\usepackage{color}&#10;&#10;\begin{document}&#10;&#10;\large &#10;&#10;\noindent The principal's \emph{belief system} is&#10;\begin{equation*}&#10;\beta_{P}=\left( \beta_{P}\left( h_{P}\right) \right)_{h_{P}\in H_{P}} \in \prod_{h_{P}\in H_{P}}\Delta \left( S_{A}^{T_{h_{P}}} \times \Theta_{h_{P}}\right)&#10;\end{equation*}&#10;&#10;&#10;\end{document}  "/>
  <p:tag name="IGUANATEXSIZE" val="20"/>
  <p:tag name="IGUANATEXCURSOR" val="372"/>
  <p:tag name="TRANSPARENCY" val="False"/>
  <p:tag name="FILENAME" val=""/>
  <p:tag name="INPUTTYPE" val="0"/>
  <p:tag name="LATEXENGINEID" val="0"/>
  <p:tag name="TEMPFOLDER" val="c:\temp\"/>
</p:tagLst>
</file>

<file path=ppt/tags/tag16.xml><?xml version="1.0" encoding="utf-8"?>
<p:tagLst xmlns:a="http://schemas.openxmlformats.org/drawingml/2006/main" xmlns:r="http://schemas.openxmlformats.org/officeDocument/2006/relationships" xmlns:p="http://schemas.openxmlformats.org/presentationml/2006/main">
  <p:tag name="ORIGINALHEIGHT" val="1027.372"/>
  <p:tag name="ORIGINALWIDTH" val="4289.464"/>
  <p:tag name="OUTPUTDPI" val="1200"/>
  <p:tag name="LATEXADDIN" val="\documentclass{article}\pagestyle{empty}&#10;\usepackage{amssymb}&#10;\usepackage{amsmath}&#10;\usepackage{color}&#10;&#10;\begin{document}&#10;&#10;\large &#10;&#10;\noindent \textbf{\textcolor{blue}{``Reverse'' Bayesianism:}} Let $\Theta' \subseteq \Theta''$. If the principal cannot rule out any &#10;types that she has been aware (i.e., $\Theta'$) upon becoming aware of $\Theta''$, then her marginal belief &#10;on types shall satisfy for all $\theta, \theta' \in \Theta'$, &#10;$$\frac{p_{\Theta'}(\theta')}{p_{\Theta'}(\theta)} =  \frac{p_{\Theta''}(\theta')}{p_{\Theta''}(\theta)}$$&#10;&#10;&#10;\end{document}  "/>
  <p:tag name="IGUANATEXSIZE" val="20"/>
  <p:tag name="IGUANATEXCURSOR" val="190"/>
  <p:tag name="TRANSPARENCY" val="False"/>
  <p:tag name="FILENAME" val=""/>
  <p:tag name="INPUTTYPE" val="0"/>
  <p:tag name="LATEXENGINEID" val="0"/>
  <p:tag name="TEMPFOLDER" val="c:\temp\"/>
</p:tagLst>
</file>

<file path=ppt/tags/tag17.xml><?xml version="1.0" encoding="utf-8"?>
<p:tagLst xmlns:a="http://schemas.openxmlformats.org/drawingml/2006/main" xmlns:r="http://schemas.openxmlformats.org/officeDocument/2006/relationships" xmlns:p="http://schemas.openxmlformats.org/presentationml/2006/main">
  <p:tag name="ORIGINALHEIGHT" val="695.1631"/>
  <p:tag name="ORIGINALWIDTH" val="4284.964"/>
  <p:tag name="OUTPUTDPI" val="1200"/>
  <p:tag name="LATEXADDIN" val="\documentclass{article}\pagestyle{empty}&#10;\usepackage{amssymb}&#10;\usepackage{amsmath}&#10;\usepackage{color}&#10;&#10;\begin{document}&#10;&#10;\large &#10;&#10;\noindent \textbf{\textcolor{blue}{Logconcavity: }} Let $\kappa^{(i)}$ be the order statistics of marginal cost types. Let $p_{\Theta}^i$ denote the marginal probability on $\kappa^{(i)}$. $p_{\Theta}$ is logconcave if &#10;$$p_{\Theta}^i p_{\Theta}^i \geq p^{i+1}_{\Theta} p^{i-1}_{\Theta}$$&#10;&#10;&#10;\end{document}  "/>
  <p:tag name="IGUANATEXSIZE" val="20"/>
  <p:tag name="IGUANATEXCURSOR" val="180"/>
  <p:tag name="TRANSPARENCY" val="False"/>
  <p:tag name="FILENAME" val=""/>
  <p:tag name="INPUTTYPE" val="0"/>
  <p:tag name="LATEXENGINEID" val="0"/>
  <p:tag name="TEMPFOLDER" val="c:\temp\"/>
</p:tagLst>
</file>

<file path=ppt/tags/tag18.xml><?xml version="1.0" encoding="utf-8"?>
<p:tagLst xmlns:a="http://schemas.openxmlformats.org/drawingml/2006/main" xmlns:r="http://schemas.openxmlformats.org/officeDocument/2006/relationships" xmlns:p="http://schemas.openxmlformats.org/presentationml/2006/main">
  <p:tag name="ORIGINALHEIGHT" val="2845.144"/>
  <p:tag name="ORIGINALWIDTH" val="4284.214"/>
  <p:tag name="OUTPUTDPI" val="1200"/>
  <p:tag name="LATEXADDIN" val="\documentclass{article}\pagestyle{empty}&#10;\usepackage{amssymb}&#10;\usepackage{amsmath}&#10;\usepackage{color}&#10;&#10;\begin{document}&#10;&#10;%\large &#10;&#10;\noindent \textbf{\textcolor{blue}{$\Delta$-Prudent Rationalizable Strategies}} Define inductively the following sequence of belief systems and strategies of player $i \in \{A, P\}$:&#10;\begin{eqnarray*}&#10;R^0_i &amp; = &amp; S_i \mbox{ and, for } k \geq 1, \\&#10;B_{A}^{k} &amp; = &amp; \left\{\beta_{A} \in B_{A}:&#10;\begin{array}{l}&#10;\mbox{For every } h_{A}, \mbox{the support of } \beta_{A}(h_{A})&#10;\mbox{ is given by}\\ \mbox{the set of all }&#10; s_{P} \in  R_{P}^{k-1, T_{h_{A}}} \mbox{ that reach } h_{A},\\ &#10;\mbox{provided this set is non-empty.}&#10;\end{array}&#10;\right\} \\&#10;B_{P}^{k} &amp; = &amp; \left\{\beta_{i} \in B_{P}:&#10;\begin{array}{l}&#10;\mbox{For every information set }h_{P}, \mbox{ the support of } \\&#10;\beta_P(h_P) \mbox{ is the set of all } (s_A, \theta) \in  R_{A}^{k-1, T_{h_{P}}} \times \Theta_{h_P} \\ &#10;\mbox{that reach } h_P \mbox{ if this set is nonempty. }&#10;\end{array}&#10;\right\} \\&#10;R_{i}^{k} &amp; = &amp; \left\{ s_{i} \in R_{i}^{k-1}:&#10;\begin{array}{l}&#10;\mbox{There exists a belief system } \beta_{i}\in B_{i}^{k} \mbox{ with which,} &#10;\\ \mbox{for every information set } h_{i} \in H_{i}, \mbox{ player } i \\&#10;\mbox{is sequentially rational at } h_{i}.&#10;\end{array}&#10;\right\}&#10;\end{eqnarray*}&#10;The set of player $i$'s $\Delta$-prudent rationalizable strategies is:&#10;\begin{equation*}&#10;R_{i}^{\infty } = \bigcap_{k=1}^{\infty} R_{i}^{k}.&#10;\end{equation*}&#10;&#10;\end{document}  "/>
  <p:tag name="IGUANATEXSIZE" val="20"/>
  <p:tag name="IGUANATEXCURSOR" val="1450"/>
  <p:tag name="TRANSPARENCY" val="False"/>
  <p:tag name="FILENAME" val=""/>
  <p:tag name="INPUTTYPE" val="0"/>
  <p:tag name="LATEXENGINEID" val="0"/>
  <p:tag name="TEMPFOLDER" val="c:\temp\"/>
</p:tagLst>
</file>

<file path=ppt/tags/tag19.xml><?xml version="1.0" encoding="utf-8"?>
<p:tagLst xmlns:a="http://schemas.openxmlformats.org/drawingml/2006/main" xmlns:r="http://schemas.openxmlformats.org/officeDocument/2006/relationships" xmlns:p="http://schemas.openxmlformats.org/presentationml/2006/main">
  <p:tag name="ORIGINALHEIGHT" val="2528.684"/>
  <p:tag name="ORIGINALWIDTH" val="4288.714"/>
  <p:tag name="OUTPUTDPI" val="1200"/>
  <p:tag name="LATEXADDIN" val="\documentclass{article}\pagestyle{empty}&#10;\usepackage{amssymb}&#10;\usepackage{amsmath}&#10;\usepackage{color}&#10;&#10;\begin{document}&#10;&#10;%\large &#10;&#10;\noindent \textbf{\textcolor{blue}{Proposition 1}} Consider the model in which the principal is unaware of \textcolor{red}{low marginal cost events only}. Assume that it is commonly believed upon becoming aware that the highest marginal cost type does not raise the principal's awareness. In any $\Delta$-prudent rationalizable outcome, the following holds:&#10;\begin{itemize}&#10;\item[(0)] The principal does not become aware of all of the agent's types.&#10;\item[(i)] None of the agent's types of which the principal is initially aware raises her awareness of further types.&#10;\item[(ii)] None of the agent's types of which the principal is initially unaware raises her awareness to a level that includes his own type.&#10;\item[(iii)] The principal offers an optimal menu of contracts for all types of which she has been or became aware.&#10;\item[(iv)] There is bunching at the top: Low marginal cost types of whom the principal remains unaware select a contract for the lowest marginal cost type of which she becomes aware.&#10;\end{itemize}&#10;&#10;&#10;&#10;\end{document}  "/>
  <p:tag name="IGUANATEXSIZE" val="20"/>
  <p:tag name="IGUANATEXCURSOR" val="284"/>
  <p:tag name="TRANSPARENCY" val="False"/>
  <p:tag name="FILENAME" val=""/>
  <p:tag name="INPUTTYPE" val="0"/>
  <p:tag name="LATEXENGINEID" val="0"/>
  <p:tag name="TEMPFOLDER" val="c:\temp\"/>
</p:tagLst>
</file>

<file path=ppt/tags/tag2.xml><?xml version="1.0" encoding="utf-8"?>
<p:tagLst xmlns:a="http://schemas.openxmlformats.org/drawingml/2006/main" xmlns:r="http://schemas.openxmlformats.org/officeDocument/2006/relationships" xmlns:p="http://schemas.openxmlformats.org/presentationml/2006/main">
  <p:tag name="ORIGINALHEIGHT" val="982.3771"/>
  <p:tag name="ORIGINALWIDTH" val="4285.714"/>
  <p:tag name="OUTPUTDPI" val="1200"/>
  <p:tag name="LATEXADDIN" val="\documentclass{article}\pagestyle{empty}&#10;\usepackage{amssymb}&#10;\usepackage{amsmath}&#10;\usepackage{color}&#10;&#10;\begin{document}&#10;&#10;\large&#10;&#10;&#10;\noindent \textcolor{red}{$\bar{\Theta} = \{1, ..., n\}$ nonempty finite set of the agent's marginal cost types}&#10;&#10;\bigskip &#10;&#10;\noindent Consider only any subsets of the form $\Theta \subseteq \bar{\Theta}$: $\theta \in \bar{\Theta}$ with $\min \Theta \leq \theta \leq \max \Theta$ implies $\theta \in \Theta$&#10;&#10;\bigskip &#10;&#10;\noindent \textcolor{red}{Agent's awareness $\Theta_A = \bar{\Theta}$; &#10;Principal initial awareness $\Theta_P \subsetneq \bar{\Theta}$}&#10;&#10;\bigskip &#10;&#10;&#10;&#10;&#10;&#10;\end{document} "/>
  <p:tag name="IGUANATEXSIZE" val="20"/>
  <p:tag name="IGUANATEXCURSOR" val="585"/>
  <p:tag name="TRANSPARENCY" val="False"/>
  <p:tag name="FILENAME" val=""/>
  <p:tag name="INPUTTYPE" val="0"/>
  <p:tag name="LATEXENGINEID" val="0"/>
  <p:tag name="TEMPFOLDER" val="c:\temp\"/>
</p:tagLst>
</file>

<file path=ppt/tags/tag20.xml><?xml version="1.0" encoding="utf-8"?>
<p:tagLst xmlns:a="http://schemas.openxmlformats.org/drawingml/2006/main" xmlns:r="http://schemas.openxmlformats.org/officeDocument/2006/relationships" xmlns:p="http://schemas.openxmlformats.org/presentationml/2006/main">
  <p:tag name="ORIGINALHEIGHT" val="1732.283"/>
  <p:tag name="ORIGINALWIDTH" val="4288.714"/>
  <p:tag name="OUTPUTDPI" val="1200"/>
  <p:tag name="LATEXADDIN" val="\documentclass{article}\pagestyle{empty}&#10;\usepackage{amssymb}&#10;\usepackage{amsmath}&#10;\usepackage{color}&#10;&#10;\begin{document}&#10;&#10;%\large &#10;&#10;\noindent \textbf{\textcolor{blue}{Proposition 2} } Consider the model in which the principal is unaware of \textcolor{red}{higher marginal cost events only}. In any $\Delta$-prudent rationalizable outcome, the following holds:&#10;\begin{itemize}&#10;\item[(i)] All types of the agent prefer to fully raise the principal’s awareness except for the highest marginal cost type, who is indifferent.&#10;\item[(ii)] If it is common belief upon becoming aware that the highest marginal cost type would raise the principal’s awareness, then any outcome involves full awareness.&#10;\item[(iii)] The principal offers an optimal menu of contracts of all types of which she is or becomes aware.&#10;\end{itemize}&#10;&#10;&#10;&#10;&#10;\end{document}  "/>
  <p:tag name="IGUANATEXSIZE" val="20"/>
  <p:tag name="IGUANATEXCURSOR" val="374"/>
  <p:tag name="TRANSPARENCY" val="False"/>
  <p:tag name="FILENAME" val=""/>
  <p:tag name="INPUTTYPE" val="0"/>
  <p:tag name="LATEXENGINEID" val="0"/>
  <p:tag name="TEMPFOLDER" val="c:\temp\"/>
</p:tagLst>
</file>

<file path=ppt/tags/tag21.xml><?xml version="1.0" encoding="utf-8"?>
<p:tagLst xmlns:a="http://schemas.openxmlformats.org/drawingml/2006/main" xmlns:r="http://schemas.openxmlformats.org/officeDocument/2006/relationships" xmlns:p="http://schemas.openxmlformats.org/presentationml/2006/main">
  <p:tag name="ORIGINALHEIGHT" val="2857.893"/>
  <p:tag name="ORIGINALWIDTH" val="4286.464"/>
  <p:tag name="OUTPUTDPI" val="1200"/>
  <p:tag name="LATEXADDIN" val="\documentclass{article}\pagestyle{empty}&#10;\usepackage{amssymb}&#10;\usepackage{amsmath}&#10;\usepackage{color}&#10;&#10;\begin{document}&#10;&#10;\large &#10;&#10;\noindent Two kinds of events: $\Phi = \{\underline{\phi}, \overline{\phi}\}$, $\Psi = \{\underline{\psi}, \overline{\psi}\}$. &#10;&#10;\bigskip &#10;&#10;\noindent Principal aware only of $\Phi$. &#10;&#10;\bigskip &#10;&#10;\noindent Total marginal cost are $\theta = \phi + \psi$ for $\phi \in \Phi$, $\psi \in \Psi$.&#10;&#10;\bigskip &#10;&#10;\noindent Assumptions: &#10;\begin{itemize}&#10;\item[(a)] $\overline{\phi} &gt; \underline{\phi} &gt; 0$ and $\overline{\psi} &gt; \underline{\psi}$,&#10;\item[(b)] $-\underline{\phi} &lt; \underline{\psi} &lt; 0 = \overline{\psi} &lt; \overline{\phi}$, and&#10;\item[(c)] $\overline{\phi}-\underline{\phi} = \overline{\psi}-\underline{\psi} = :\Delta$.&#10;\end{itemize}&#10;&#10;\bigskip&#10;&#10;\noindent Implies three marginal cost types: High marginal cost type  $\kappa^{(1)} = \overline{\phi} + \overline{\psi} = \overline{\phi}$; intermediate marginal cost type $\kappa^{(2)} = \overline{\phi} + \underline{\psi} = \underline{\phi} + \overline{\psi} = \underline{\phi}$; low marginal cost type $\kappa^{(3)} = \underline{\phi} + \underline{\psi}$&#10;&#10;&#10;&#10;\end{document} "/>
  <p:tag name="IGUANATEXSIZE" val="20"/>
  <p:tag name="IGUANATEXCURSOR" val="776"/>
  <p:tag name="TRANSPARENCY" val="True"/>
  <p:tag name="FILENAME" val=""/>
  <p:tag name="INPUTTYPE" val="0"/>
  <p:tag name="LATEXENGINEID" val="0"/>
  <p:tag name="TEMPFOLDER" val="c:\temp\"/>
</p:tagLst>
</file>

<file path=ppt/tags/tag22.xml><?xml version="1.0" encoding="utf-8"?>
<p:tagLst xmlns:a="http://schemas.openxmlformats.org/drawingml/2006/main" xmlns:r="http://schemas.openxmlformats.org/officeDocument/2006/relationships" xmlns:p="http://schemas.openxmlformats.org/presentationml/2006/main">
  <p:tag name="ORIGINALHEIGHT" val="160.4799"/>
  <p:tag name="ORIGINALWIDTH" val="3570.304"/>
  <p:tag name="OUTPUTDPI" val="1200"/>
  <p:tag name="LATEXADDIN" val="\documentclass{article}\pagestyle{empty}&#10;\usepackage{amssymb}&#10;\usepackage{amsmath}&#10;\usepackage{color}&#10;&#10;\begin{document}&#10;&#10;\large &#10;&#10;\noindent Principal initially aware of $\kappa^{(1)}$ and $\kappa^{(2)}$, unaware of $\kappa^{(3)}$&#10;&#10;&#10;&#10;\end{document} "/>
  <p:tag name="IGUANATEXSIZE" val="20"/>
  <p:tag name="IGUANATEXCURSOR" val="231"/>
  <p:tag name="TRANSPARENCY" val="False"/>
  <p:tag name="FILENAME" val=""/>
  <p:tag name="INPUTTYPE" val="0"/>
  <p:tag name="LATEXENGINEID" val="0"/>
  <p:tag name="TEMPFOLDER" val="c:\temp\"/>
</p:tagLst>
</file>

<file path=ppt/tags/tag23.xml><?xml version="1.0" encoding="utf-8"?>
<p:tagLst xmlns:a="http://schemas.openxmlformats.org/drawingml/2006/main" xmlns:r="http://schemas.openxmlformats.org/officeDocument/2006/relationships" xmlns:p="http://schemas.openxmlformats.org/presentationml/2006/main">
  <p:tag name="ORIGINALHEIGHT" val="1478.815"/>
  <p:tag name="ORIGINALWIDTH" val="4285.714"/>
  <p:tag name="OUTPUTDPI" val="1200"/>
  <p:tag name="LATEXADDIN" val="\documentclass{article}\pagestyle{empty}&#10;\usepackage{amssymb}&#10;\usepackage{amsmath}&#10;\usepackage{color}&#10;&#10;\begin{document}&#10;&#10;\large &#10;&#10;&#10;&#10;\noindent \textbf{Level 1.} \emph{Principal:} &#10;\begin{itemize}&#10;\item Offers any expected payoff maximizing menu of two contracts in lower tree&#10;\item Offers any expected payoff maximizing menu of three contracts in upper tree &#10;\item May believe with sufficiently large probability that a type accepts only one kind of contract and rejects others.&#10;\end{itemize}&#10;&#10;\end{document} "/>
  <p:tag name="IGUANATEXSIZE" val="20"/>
  <p:tag name="IGUANATEXCURSOR" val="130"/>
  <p:tag name="TRANSPARENCY" val="False"/>
  <p:tag name="FILENAME" val=""/>
  <p:tag name="INPUTTYPE" val="0"/>
  <p:tag name="LATEXENGINEID" val="0"/>
  <p:tag name="TEMPFOLDER" val="c:\temp\"/>
</p:tagLst>
</file>

<file path=ppt/tags/tag24.xml><?xml version="1.0" encoding="utf-8"?>
<p:tagLst xmlns:a="http://schemas.openxmlformats.org/drawingml/2006/main" xmlns:r="http://schemas.openxmlformats.org/officeDocument/2006/relationships" xmlns:p="http://schemas.openxmlformats.org/presentationml/2006/main">
  <p:tag name="ORIGINALHEIGHT" val="2174.728"/>
  <p:tag name="ORIGINALWIDTH" val="4289.464"/>
  <p:tag name="OUTPUTDPI" val="1200"/>
  <p:tag name="LATEXADDIN" val="\documentclass{article}\pagestyle{empty}&#10;\usepackage{amssymb}&#10;\usepackage{amsmath}&#10;\usepackage{color}&#10;&#10;\begin{document}&#10;&#10;\large &#10;&#10;\noindent \textbf{Level 1.} \emph{Agent:} &#10;\begin{itemize} &#10;\item Self-selects from menu in a profit maximizing way&#10;\item Selects only ``his'' contract if it satisfies incentive compatibility&#10;\item Selects only a contract if participation constraint is satisfied.&#10;\item Contract quantities selected are strictly decreasing in marginal cost type; follows from strictly decreasing differences of agent's payoff function&#10;\item Any type may or may not raise the principal's awareness depending on whether or not he believes that it will result in a better deal. &#10;\end{itemize}&#10;&#10;\end{document} "/>
  <p:tag name="IGUANATEXSIZE" val="20"/>
  <p:tag name="IGUANATEXCURSOR" val="547"/>
  <p:tag name="TRANSPARENCY" val="False"/>
  <p:tag name="FILENAME" val=""/>
  <p:tag name="INPUTTYPE" val="0"/>
  <p:tag name="LATEXENGINEID" val="0"/>
  <p:tag name="TEMPFOLDER" val="c:\temp\"/>
</p:tagLst>
</file>

<file path=ppt/tags/tag25.xml><?xml version="1.0" encoding="utf-8"?>
<p:tagLst xmlns:a="http://schemas.openxmlformats.org/drawingml/2006/main" xmlns:r="http://schemas.openxmlformats.org/officeDocument/2006/relationships" xmlns:p="http://schemas.openxmlformats.org/presentationml/2006/main">
  <p:tag name="ORIGINALHEIGHT" val="2001.5"/>
  <p:tag name="ORIGINALWIDTH" val="4287.214"/>
  <p:tag name="OUTPUTDPI" val="1200"/>
  <p:tag name="LATEXADDIN" val="\documentclass{article}\pagestyle{empty}&#10;\usepackage{amssymb}&#10;\usepackage{amsmath}&#10;\usepackage{color}&#10;&#10;\begin{document}&#10;&#10;\large &#10;&#10;\noindent \textbf{Level 2.} \emph{Principal:} &#10;\begin{itemize} &#10;\item Is now certain that any type of the agent observes his participation constraint and self-selects rationally among contracts in any menu&#10;\item Upon becoming aware, cannot exclude any type of agent from having made her aware (also not the highest cost type because this type may have believed at level 1 in an irrational contract offered by the principal).&#10;\item Latter implies full-support level-2 marginal beliefs on existing types in each trees; ``reverse'' Bayesianism applies&#10;\end{itemize}&#10;&#10;\bigskip&#10;&#10;\end{document} "/>
  <p:tag name="IGUANATEXSIZE" val="20"/>
  <p:tag name="IGUANATEXCURSOR" val="703"/>
  <p:tag name="TRANSPARENCY" val="False"/>
  <p:tag name="FILENAME" val=""/>
  <p:tag name="INPUTTYPE" val="0"/>
  <p:tag name="LATEXENGINEID" val="0"/>
  <p:tag name="TEMPFOLDER" val="c:\temp\"/>
</p:tagLst>
</file>

<file path=ppt/tags/tag26.xml><?xml version="1.0" encoding="utf-8"?>
<p:tagLst xmlns:a="http://schemas.openxmlformats.org/drawingml/2006/main" xmlns:r="http://schemas.openxmlformats.org/officeDocument/2006/relationships" xmlns:p="http://schemas.openxmlformats.org/presentationml/2006/main">
  <p:tag name="ORIGINALHEIGHT" val="134.9832"/>
  <p:tag name="ORIGINALWIDTH" val="3367.829"/>
  <p:tag name="OUTPUTDPI" val="1200"/>
  <p:tag name="LATEXADDIN" val="\documentclass{article}\pagestyle{empty}&#10;\usepackage{amssymb}&#10;\usepackage{amsmath}&#10;\usepackage{color}&#10;&#10;\begin{document}&#10;&#10;\large &#10;&#10;&#10;\noindent \textbf{Excursus:} Optimization problem of the principal ...&#10;&#10;\end{document} "/>
  <p:tag name="IGUANATEXSIZE" val="20"/>
  <p:tag name="IGUANATEXCURSOR" val="201"/>
  <p:tag name="TRANSPARENCY" val="False"/>
  <p:tag name="FILENAME" val=""/>
  <p:tag name="INPUTTYPE" val="0"/>
  <p:tag name="LATEXENGINEID" val="0"/>
  <p:tag name="TEMPFOLDER" val="c:\temp\"/>
</p:tagLst>
</file>

<file path=ppt/tags/tag27.xml><?xml version="1.0" encoding="utf-8"?>
<p:tagLst xmlns:a="http://schemas.openxmlformats.org/drawingml/2006/main" xmlns:r="http://schemas.openxmlformats.org/officeDocument/2006/relationships" xmlns:p="http://schemas.openxmlformats.org/presentationml/2006/main">
  <p:tag name="ORIGINALHEIGHT" val="782.9021"/>
  <p:tag name="ORIGINALWIDTH" val="3815.523"/>
  <p:tag name="OUTPUTDPI" val="1200"/>
  <p:tag name="LATEXADDIN" val="\documentclass{article}\pagestyle{empty}&#10;\usepackage{amssymb}&#10;\usepackage{amsmath}&#10;\usepackage{color}&#10;&#10;\begin{document}&#10;&#10;\large &#10;&#10;\noindent Finite number of marginal cost types&#10;&#10;\bigskip&#10;&#10;\noindent Order statistics $\kappa^{(1)} &gt; \kappa^{(2)} &gt; ... &gt; \kappa^{(n)}$&#10;&#10;\bigskip&#10;&#10;\noindent $p^{i}$ principal's probability assigned to marginal cost type $\kappa^{(i)}$&#10;&#10;\bigskip &#10;&#10;\bigskip &#10;&#10;&#10;&#10;\end{document} "/>
  <p:tag name="IGUANATEXSIZE" val="20"/>
  <p:tag name="IGUANATEXCURSOR" val="388"/>
  <p:tag name="TRANSPARENCY" val="False"/>
  <p:tag name="FILENAME" val=""/>
  <p:tag name="INPUTTYPE" val="0"/>
  <p:tag name="LATEXENGINEID" val="0"/>
  <p:tag name="TEMPFOLDER" val="c:\temp\"/>
</p:tagLst>
</file>

<file path=ppt/tags/tag28.xml><?xml version="1.0" encoding="utf-8"?>
<p:tagLst xmlns:a="http://schemas.openxmlformats.org/drawingml/2006/main" xmlns:r="http://schemas.openxmlformats.org/officeDocument/2006/relationships" xmlns:p="http://schemas.openxmlformats.org/presentationml/2006/main">
  <p:tag name="ORIGINALHEIGHT" val="1910.011"/>
  <p:tag name="ORIGINALWIDTH" val="3301.087"/>
  <p:tag name="OUTPUTDPI" val="1200"/>
  <p:tag name="LATEXADDIN" val="\documentclass{article}\pagestyle{empty}&#10;\usepackage{amssymb}&#10;\usepackage{amsmath}&#10;\usepackage{color}&#10;&#10;\begin{document}&#10;&#10;\large &#10;&#10;&#10;\noindent The principal's constrained optimization problem is&#10;$$\max_{(q^i, t^i)_{i = 1, ..., n} \in ([0, b]^2)^n} \sum_{i = 1}^n p^{i} \left(v(q^i) - t^i\right)$$ subject to for all $i = 1, ..., n$ and $j = 1, ..., n$&#10;\begin{itemize}&#10;\item[] IC$_{i, j}$: $$t^i - k^{(i)} q^i \geq t^j - k^{(i)} q^j$$&#10;\item[] PC$_i$: $$t^i - k^{(i)} q^i \geq 0$$&#10;\end{itemize}&#10;&#10;&#10;&#10;\end{document} "/>
  <p:tag name="IGUANATEXSIZE" val="20"/>
  <p:tag name="IGUANATEXCURSOR" val="130"/>
  <p:tag name="TRANSPARENCY" val="False"/>
  <p:tag name="FILENAME" val=""/>
  <p:tag name="INPUTTYPE" val="0"/>
  <p:tag name="LATEXENGINEID" val="0"/>
  <p:tag name="TEMPFOLDER" val="c:\temp\"/>
</p:tagLst>
</file>

<file path=ppt/tags/tag29.xml><?xml version="1.0" encoding="utf-8"?>
<p:tagLst xmlns:a="http://schemas.openxmlformats.org/drawingml/2006/main" xmlns:r="http://schemas.openxmlformats.org/officeDocument/2006/relationships" xmlns:p="http://schemas.openxmlformats.org/presentationml/2006/main">
  <p:tag name="ORIGINALHEIGHT" val="2749.156"/>
  <p:tag name="ORIGINALWIDTH" val="4287.214"/>
  <p:tag name="OUTPUTDPI" val="1200"/>
  <p:tag name="LATEXADDIN" val="\documentclass{article}\pagestyle{empty}&#10;\usepackage{amssymb}&#10;\usepackage{amsmath}&#10;\usepackage{color}&#10;&#10;\begin{document}&#10;&#10;\large &#10;&#10;\noindent We can prove inductively:\\&#10;&#10;\noindent \textbf{Lemma } If for all $i = 2, ..., n$, $q^i \geq q^{i-1}$ ($q^i &gt; q^{i-1}$), then IC$_{i, i-1}$ implies IC$_{i,j}$ (with strict inequality) for all $j &lt; i$.\\&#10;&#10;\noindent \textbf{Lemma } If for all $i = 2, ..., n$, $q^i \geq q^{i-1}$ ($q^i &gt; q^{i-1}$), then IC$_{i, i+1}$ implies IC$_{i,j}$ (with strict inequality) for all $j$ with $n \geq j &gt; i$.\\&#10;&#10;\noindent \textbf{Lemma } For all $i = 2, ..., n$, PC$_1$ and IC$_{i, i-1}$ implies PC$_i$.\\&#10;&#10;\noindent \textbf{Lemma } For all $i = 2, ..., n$, IC$_{i,i-1}$ bind in the principal's optimum.\\&#10;&#10;\noindent \textbf{Lemma } For all $i = 1, ..., n-1$, IC$_{i,i+1}$ are satisfied in the principal's optimum.\\&#10;&#10;\noindent \textbf{Remark } PC$_{1}$ is binding in the principal's optimum.&#10;&#10;&#10;&#10;&#10;&#10;\end{document} "/>
  <p:tag name="IGUANATEXSIZE" val="20"/>
  <p:tag name="IGUANATEXCURSOR" val="917"/>
  <p:tag name="TRANSPARENCY" val="False"/>
  <p:tag name="FILENAME" val=""/>
  <p:tag name="INPUTTYPE" val="0"/>
  <p:tag name="LATEXENGINEID" val="0"/>
  <p:tag name="TEMPFOLDER" val="c:\temp\"/>
</p:tagLst>
</file>

<file path=ppt/tags/tag3.xml><?xml version="1.0" encoding="utf-8"?>
<p:tagLst xmlns:a="http://schemas.openxmlformats.org/drawingml/2006/main" xmlns:r="http://schemas.openxmlformats.org/officeDocument/2006/relationships" xmlns:p="http://schemas.openxmlformats.org/presentationml/2006/main">
  <p:tag name="ORIGINALHEIGHT" val="512.186"/>
  <p:tag name="ORIGINALWIDTH" val="2880.39"/>
  <p:tag name="OUTPUTDPI" val="1200"/>
  <p:tag name="LATEXADDIN" val="\documentclass{article}\pagestyle{empty}&#10;\usepackage{amssymb}&#10;\usepackage{amsmath}&#10;\usepackage{color}&#10;&#10;\begin{document}&#10;&#10;\large&#10;&#10;&#10;\noindent Injective marginal cost function $c: \bar{\Theta} \longrightarrow \mathbb{R}_+$&#10;&#10;$$u_A(q, t, \theta) = t - c(\theta) q$$&#10;&#10;&#10;&#10;&#10;\end{document} "/>
  <p:tag name="IGUANATEXSIZE" val="20"/>
  <p:tag name="IGUANATEXCURSOR" val="128"/>
  <p:tag name="TRANSPARENCY" val="False"/>
  <p:tag name="FILENAME" val=""/>
  <p:tag name="INPUTTYPE" val="0"/>
  <p:tag name="LATEXENGINEID" val="0"/>
  <p:tag name="TEMPFOLDER" val="c:\temp\"/>
</p:tagLst>
</file>

<file path=ppt/tags/tag30.xml><?xml version="1.0" encoding="utf-8"?>
<p:tagLst xmlns:a="http://schemas.openxmlformats.org/drawingml/2006/main" xmlns:r="http://schemas.openxmlformats.org/officeDocument/2006/relationships" xmlns:p="http://schemas.openxmlformats.org/presentationml/2006/main">
  <p:tag name="ORIGINALHEIGHT" val="2802.4"/>
  <p:tag name="ORIGINALWIDTH" val="4290.964"/>
  <p:tag name="OUTPUTDPI" val="1200"/>
  <p:tag name="LATEXADDIN" val="\documentclass{article}\pagestyle{empty}&#10;\usepackage{amssymb}&#10;\usepackage{amsmath}&#10;\usepackage{color}&#10;&#10;\begin{document}&#10;&#10;\large &#10;&#10;\noindent \textbf{Lemma } For every $t \in \mathbb{R}$, $u_A(t, q, \kappa)$ has strictly decreasing differences in $(q, \kappa)$: for any $q'' &gt; q'$ and $\kappa'' &gt; \kappa'$,&#10;\begin{eqnarray*} u_A(q'', t, \kappa'') - u_A(q'', t, \kappa') &amp; &lt; &amp; u_A(q', t, \kappa'') - u_A(q', t, \kappa')&#10;\end{eqnarray*}&#10;&#10;\normalsize \noindent \textsc{Proof. } For any $t \in \mathbb{R}$ and $q'' &gt; q'$ and $\kappa'' &gt; \kappa'$,&#10;\begin{eqnarray*} u_A(q'', t, \kappa'') - u_A(q'', t, \kappa') &amp; &lt; &amp; u_A(q', t, \kappa'') - u_A(q', t, \kappa') \\&#10;t - \kappa'' q'' - t + \kappa' q'' &amp; &lt; &amp; t - \kappa'' q' - t + \kappa' q' \\&#10;(\kappa' - \kappa'') q'' &amp; &lt; &amp; (\kappa' - \kappa'') q'&#10;\end{eqnarray*} \hfill $\Box$&#10;&#10;\large &#10;&#10;\bigskip &#10;&#10;\noindent Version of Topkis' theorem by Edlin and Shannon (1998, Theorem 1) implies now: \\&#10;&#10;\noindent \textbf{Lemma } For every $t \in \mathbb{R}$, the agent's optimal $q$ is strictly decreasing in $\kappa$.&#10;&#10;&#10;\end{document} "/>
  <p:tag name="IGUANATEXSIZE" val="20"/>
  <p:tag name="IGUANATEXCURSOR" val="856"/>
  <p:tag name="TRANSPARENCY" val="False"/>
  <p:tag name="FILENAME" val=""/>
  <p:tag name="INPUTTYPE" val="0"/>
  <p:tag name="LATEXENGINEID" val="0"/>
  <p:tag name="TEMPFOLDER" val="c:\temp\"/>
</p:tagLst>
</file>

<file path=ppt/tags/tag31.xml><?xml version="1.0" encoding="utf-8"?>
<p:tagLst xmlns:a="http://schemas.openxmlformats.org/drawingml/2006/main" xmlns:r="http://schemas.openxmlformats.org/officeDocument/2006/relationships" xmlns:p="http://schemas.openxmlformats.org/presentationml/2006/main">
  <p:tag name="ORIGINALHEIGHT" val="2383.202"/>
  <p:tag name="ORIGINALWIDTH" val="3226.097"/>
  <p:tag name="OUTPUTDPI" val="1200"/>
  <p:tag name="LATEXADDIN" val="\documentclass{article}\pagestyle{empty}&#10;\usepackage{amssymb}&#10;\usepackage{amsmath}&#10;\usepackage{color}&#10;&#10;\begin{document}&#10;&#10;\large &#10;&#10;\noindent Reduced principal's optimization problem:&#10;$$\max_{(q^i, t^i)_{i = 1, ..., n} \in ([0, b]^2)^n} \sum_{i = 1}^n p^{i} \left(v(q^i) - t^i\right)$$ subject to for all $i = 2, ..., n$&#10;\begin{itemize}&#10;\item[] IC$_{i, i-1}$: $$t^i - \kappa^{(i)} q^i = t^{i-1} - \kappa^{(i)} q^{i-1}$$&#10;\item[] PC$_1$: $$t^1 - \kappa^{(1)} q^1 = 0$$&#10;\item[] M$_{i, i-1}$: $$q^i \geq q^{i-1}$$&#10;\end{itemize}&#10;&#10;&#10;\end{document} "/>
  <p:tag name="IGUANATEXSIZE" val="20"/>
  <p:tag name="IGUANATEXCURSOR" val="522"/>
  <p:tag name="TRANSPARENCY" val="False"/>
  <p:tag name="FILENAME" val=""/>
  <p:tag name="INPUTTYPE" val="0"/>
  <p:tag name="LATEXENGINEID" val="0"/>
  <p:tag name="TEMPFOLDER" val="c:\temp\"/>
</p:tagLst>
</file>

<file path=ppt/tags/tag32.xml><?xml version="1.0" encoding="utf-8"?>
<p:tagLst xmlns:a="http://schemas.openxmlformats.org/drawingml/2006/main" xmlns:r="http://schemas.openxmlformats.org/officeDocument/2006/relationships" xmlns:p="http://schemas.openxmlformats.org/presentationml/2006/main">
  <p:tag name="ORIGINALHEIGHT" val="1241.845"/>
  <p:tag name="ORIGINALWIDTH" val="3270.341"/>
  <p:tag name="OUTPUTDPI" val="1200"/>
  <p:tag name="LATEXADDIN" val="\documentclass{article}\pagestyle{empty}&#10;\usepackage{amssymb}&#10;\usepackage{amsmath}&#10;\usepackage{color}&#10;&#10;\begin{document}&#10;&#10;\large &#10;&#10;&#10;&#10;\noindent FOCs: For $i = 1, ..., n$&#10;$$v'(\hat{q}^i) = \kappa^{(i)} + \frac{\sum_{j &gt; i}^n p^j}{p^i}(\kappa^{(i)} - \kappa^{(i+1)})$$&#10;$$\hat{t}^i  = \sum_{j = 1}^{i - 1}(\kappa^{(j)} - \kappa^{(j+1)})\hat{q}^j + \kappa^{(i)}\hat{q}^i$$&#10;&#10;&#10;\end{document} "/>
  <p:tag name="IGUANATEXSIZE" val="20"/>
  <p:tag name="IGUANATEXCURSOR" val="130"/>
  <p:tag name="TRANSPARENCY" val="False"/>
  <p:tag name="FILENAME" val=""/>
  <p:tag name="INPUTTYPE" val="0"/>
  <p:tag name="LATEXENGINEID" val="0"/>
  <p:tag name="TEMPFOLDER" val="c:\temp\"/>
</p:tagLst>
</file>

<file path=ppt/tags/tag33.xml><?xml version="1.0" encoding="utf-8"?>
<p:tagLst xmlns:a="http://schemas.openxmlformats.org/drawingml/2006/main" xmlns:r="http://schemas.openxmlformats.org/officeDocument/2006/relationships" xmlns:p="http://schemas.openxmlformats.org/presentationml/2006/main">
  <p:tag name="ORIGINALHEIGHT" val="1235.845"/>
  <p:tag name="ORIGINALWIDTH" val="4288.714"/>
  <p:tag name="OUTPUTDPI" val="1200"/>
  <p:tag name="LATEXADDIN" val="\documentclass{article}\pagestyle{empty}&#10;\usepackage{amssymb}&#10;\usepackage{amsmath}&#10;\usepackage{color}&#10;&#10;\begin{document}&#10;&#10;\large &#10;&#10;\noindent Forget for the moment the monotonicity constraints and substitute the other constraints into the principal's objective function: &#10;\begin{eqnarray*} \lefteqn{\max_{(q^i)_{i = 1, ..., n} \in [0, b]^n} p^1 \left(v(q^1) - \kappa^{(1)} q^1 \right) +} \\&#10;&amp; &amp;  \sum_{i = 2}^n p^i\left(v(q^i) - \sum_{j = 1}^{i-1} (\kappa^{(j)} - \kappa^{(j+1)}) q^j - \kappa^{(i)}q^i \right).&#10;\end{eqnarray*}&#10;&#10;\bigskip &#10;&#10;&#10;\end{document} "/>
  <p:tag name="IGUANATEXSIZE" val="20"/>
  <p:tag name="IGUANATEXCURSOR" val="536"/>
  <p:tag name="TRANSPARENCY" val="False"/>
  <p:tag name="FILENAME" val=""/>
  <p:tag name="INPUTTYPE" val="0"/>
  <p:tag name="LATEXENGINEID" val="0"/>
  <p:tag name="TEMPFOLDER" val="c:\temp\"/>
</p:tagLst>
</file>

<file path=ppt/tags/tag34.xml><?xml version="1.0" encoding="utf-8"?>
<p:tagLst xmlns:a="http://schemas.openxmlformats.org/drawingml/2006/main" xmlns:r="http://schemas.openxmlformats.org/officeDocument/2006/relationships" xmlns:p="http://schemas.openxmlformats.org/presentationml/2006/main">
  <p:tag name="ORIGINALHEIGHT" val="1245.594"/>
  <p:tag name="ORIGINALWIDTH" val="3145.857"/>
  <p:tag name="OUTPUTDPI" val="1200"/>
  <p:tag name="LATEXADDIN" val="\documentclass{article}\pagestyle{empty}&#10;\usepackage{amssymb}&#10;\usepackage{amsmath}&#10;\usepackage{color}&#10;&#10;\begin{document}&#10;&#10;\large &#10;\noindent Transfers rewritten recursively&#10;$$\hat{t}^i = \hat{t}^1 + \sum_{1 &lt; j \leq i} \kappa^{(j)}(\hat{q}^j - q^{j-1}),$$&#10;\noindent (transfer to ``lowest'' type plus information rents)&#10;&#10;\bigskip &#10;&#10;\noindent ``No distortion at the `top''': $v'(\hat{q}^n) = \kappa^{(n)}$&#10;&#10;&#10;&#10;\end{document} "/>
  <p:tag name="IGUANATEXSIZE" val="20"/>
  <p:tag name="IGUANATEXCURSOR" val="367"/>
  <p:tag name="TRANSPARENCY" val="False"/>
  <p:tag name="FILENAME" val=""/>
  <p:tag name="INPUTTYPE" val="0"/>
  <p:tag name="LATEXENGINEID" val="0"/>
  <p:tag name="TEMPFOLDER" val="c:\temp\"/>
</p:tagLst>
</file>

<file path=ppt/tags/tag35.xml><?xml version="1.0" encoding="utf-8"?>
<p:tagLst xmlns:a="http://schemas.openxmlformats.org/drawingml/2006/main" xmlns:r="http://schemas.openxmlformats.org/officeDocument/2006/relationships" xmlns:p="http://schemas.openxmlformats.org/presentationml/2006/main">
  <p:tag name="ORIGINALHEIGHT" val="1849.269"/>
  <p:tag name="ORIGINALWIDTH" val="4301.462"/>
  <p:tag name="OUTPUTDPI" val="1200"/>
  <p:tag name="LATEXADDIN" val="\documentclass{article}\pagestyle{empty}&#10;\usepackage{amssymb}&#10;\usepackage{amsmath}&#10;\usepackage{color}&#10;&#10;\begin{document}&#10;&#10;\large &#10;&#10;\noindent Since $v'(q) &lt; 0$ and assuming equidistant marginal cost types, we have for all $i = 1, ..., n-1$,&#10;\normalsize&#10;\begin{eqnarray*} \hat{q}^i &amp; \leq &amp; \hat{q}^{i + 1} \\&#10;v'(\hat{q}^i) &amp; \geq &amp;  v'(\hat{q}^{i+1}) \\&#10;\kappa^{(i)} + \frac{\sum_{j &gt; i}^n p^j}{p^i}(\kappa^{(i)} - \kappa^{(i+1)}) &amp; \geq &amp; \kappa^{(i+1)} + \frac{\sum_{j &gt; i+1}^n p^j}{p^{i+1}}(\kappa^{(i+1)} - \kappa^{(i+2)}) \\&#10;\kappa^{(i)} - \kappa^{(i+1)} + \frac{\sum_{j &gt; i}^n p^j}{p^i}(\kappa^{(i)} - \kappa^{(i+1)}) &amp; \geq &amp; \frac{\sum_{j &gt; i+1}^n p^j}{p^{i+1}}(\kappa^{(i+1)} - \kappa^{(i+2)}) \\&#10;1 + \frac{\sum_{j &gt; i}^n p^j}{p^i} &amp; \geq &amp; \frac{\sum_{j &gt; i+1}^n p^j}{p^{i+1}}&#10;\end{eqnarray*}&#10;&#10;&#10;\end{document} "/>
  <p:tag name="IGUANATEXSIZE" val="20"/>
  <p:tag name="IGUANATEXCURSOR" val="801"/>
  <p:tag name="TRANSPARENCY" val="False"/>
  <p:tag name="FILENAME" val=""/>
  <p:tag name="INPUTTYPE" val="0"/>
  <p:tag name="LATEXENGINEID" val="0"/>
  <p:tag name="TEMPFOLDER" val="c:\temp\"/>
</p:tagLst>
</file>

<file path=ppt/tags/tag36.xml><?xml version="1.0" encoding="utf-8"?>
<p:tagLst xmlns:a="http://schemas.openxmlformats.org/drawingml/2006/main" xmlns:r="http://schemas.openxmlformats.org/officeDocument/2006/relationships" xmlns:p="http://schemas.openxmlformats.org/presentationml/2006/main">
  <p:tag name="ORIGINALHEIGHT" val="135.7331"/>
  <p:tag name="ORIGINALWIDTH" val="2641.17"/>
  <p:tag name="OUTPUTDPI" val="1200"/>
  <p:tag name="LATEXADDIN" val="\documentclass{article}\pagestyle{empty}&#10;\usepackage{amssymb}&#10;\usepackage{amsmath}&#10;\usepackage{color}&#10;&#10;\begin{document}&#10;&#10;\large &#10;\noindent How about the monotonicity constraints?\\&#10;&#10;&#10;\end{document} "/>
  <p:tag name="IGUANATEXSIZE" val="20"/>
  <p:tag name="IGUANATEXCURSOR" val="182"/>
  <p:tag name="TRANSPARENCY" val="False"/>
  <p:tag name="FILENAME" val=""/>
  <p:tag name="INPUTTYPE" val="0"/>
  <p:tag name="LATEXENGINEID" val="0"/>
  <p:tag name="TEMPFOLDER" val="c:\temp\"/>
</p:tagLst>
</file>

<file path=ppt/tags/tag37.xml><?xml version="1.0" encoding="utf-8"?>
<p:tagLst xmlns:a="http://schemas.openxmlformats.org/drawingml/2006/main" xmlns:r="http://schemas.openxmlformats.org/officeDocument/2006/relationships" xmlns:p="http://schemas.openxmlformats.org/presentationml/2006/main">
  <p:tag name="ORIGINALHEIGHT" val="886.3892"/>
  <p:tag name="ORIGINALWIDTH" val="3550.056"/>
  <p:tag name="OUTPUTDPI" val="1200"/>
  <p:tag name="LATEXADDIN" val="\documentclass{article}\pagestyle{empty}&#10;\usepackage{amssymb}&#10;\usepackage{amsmath}&#10;\usepackage{color}&#10;&#10;\begin{document}&#10;&#10;\large &#10;&#10;&#10;&#10;\large&#10;\noindent Sufficient condition:&#10;\begin{eqnarray*}&#10;\frac{\sum_{j &gt; i}^n p^j}{p^i} &amp; \geq &amp; \frac{\sum_{j &gt; i+1}^n p^j}{p^{i+1}}&#10;\end{eqnarray*} Inverse hazard rate is required to be non-increasing in $i$ &#10;&#10;&#10;&#10;\end{document} "/>
  <p:tag name="IGUANATEXSIZE" val="20"/>
  <p:tag name="IGUANATEXCURSOR" val="170"/>
  <p:tag name="TRANSPARENCY" val="False"/>
  <p:tag name="FILENAME" val=""/>
  <p:tag name="INPUTTYPE" val="0"/>
  <p:tag name="LATEXENGINEID" val="0"/>
  <p:tag name="TEMPFOLDER" val="c:\temp\"/>
</p:tagLst>
</file>

<file path=ppt/tags/tag38.xml><?xml version="1.0" encoding="utf-8"?>
<p:tagLst xmlns:a="http://schemas.openxmlformats.org/drawingml/2006/main" xmlns:r="http://schemas.openxmlformats.org/officeDocument/2006/relationships" xmlns:p="http://schemas.openxmlformats.org/presentationml/2006/main">
  <p:tag name="ORIGINALHEIGHT" val="3146.607"/>
  <p:tag name="ORIGINALWIDTH" val="4281.965"/>
  <p:tag name="OUTPUTDPI" val="1200"/>
  <p:tag name="LATEXADDIN" val="\documentclass{article}\pagestyle{empty}&#10;\usepackage{amssymb}&#10;\usepackage{amsmath}&#10;\usepackage{color}&#10;&#10;\begin{document}&#10;&#10;\large &#10;\noindent Recall that probability distribution $p$ is logconcave if for all $i = 2, ..., n-1$, $$p^{i} p^{i} \geq p^{i+1} p^{i-1}.$$&#10;&#10;\bigskip &#10;&#10;\noindent \textbf{Lemma } If $p$ is logconcave then&#10;\begin{itemize}&#10;\item[(i)] relative likelihoods are non-increasing in $i$: For any $i, j = 1, ..., n$ and $m$ such that $j &gt; i$ and $j+m \leq n$, $$\frac{p^{i+m}}{p^i} \geq \frac{p^{j+m}}{p^j}.$$&#10;\item[(ii)] inverse hazards rates are non-increasing in $i$: For any $i, j = 1, ..., n$ with $j &gt; i$, $$\frac{\sum_{m &gt; i}^n p^m}{p^i} \geq \frac{\sum_{m &gt; j}^n p^m}{p^{j}}.$$&#10;\end{itemize}&#10;&#10;&#10;\noindent Thus, if marginal beliefs on types are logconcave, FOCs are valid. &#10;&#10;&#10;\end{document} "/>
  <p:tag name="IGUANATEXSIZE" val="20"/>
  <p:tag name="IGUANATEXCURSOR" val="152"/>
  <p:tag name="TRANSPARENCY" val="False"/>
  <p:tag name="FILENAME" val=""/>
  <p:tag name="INPUTTYPE" val="0"/>
  <p:tag name="LATEXENGINEID" val="0"/>
  <p:tag name="TEMPFOLDER" val="c:\temp\"/>
</p:tagLst>
</file>

<file path=ppt/tags/tag39.xml><?xml version="1.0" encoding="utf-8"?>
<p:tagLst xmlns:a="http://schemas.openxmlformats.org/drawingml/2006/main" xmlns:r="http://schemas.openxmlformats.org/officeDocument/2006/relationships" xmlns:p="http://schemas.openxmlformats.org/presentationml/2006/main">
  <p:tag name="ORIGINALHEIGHT" val="2923.885"/>
  <p:tag name="ORIGINALWIDTH" val="4285.714"/>
  <p:tag name="OUTPUTDPI" val="1200"/>
  <p:tag name="LATEXADDIN" val="\documentclass{article}\pagestyle{empty}&#10;\usepackage{amssymb}&#10;\usepackage{amsmath}&#10;\usepackage{color}&#10;&#10;\begin{document}&#10;&#10;\large &#10;&#10;\noindent Implications of ``reverse'' Bayesianism: &#10;&#10;\bigskip &#10;&#10;\noindent \textbf{Lemma } Let $\Theta'' = \{1, ..., n\}$. Suppose $\Theta'$ is a truncation of $\Theta''$. I.e., $\Theta' \subseteq \Theta''$ such that for any $j \in \Theta''$ with $\min \Theta' \leq j \leq \max \Theta'$, we have $j \in \Theta'$. Let $p_{\Theta''}$ and $p_{\Theta'}$ be distributions on $\Theta''$ and $\Theta'$ respectively such that $p_{\Theta'}$ is the conditional distribution of $p_{\Theta''}$. &#10;\begin{itemize}&#10;\item[(i)] If $p_{\Theta''}$ is logconcave, then $p_{\Theta'}$ is logconcave.&#10;\item[(ii)] relative likelihoods are equal, i.e., $$\frac{p^{i+m}_{\Theta''}}{p^i_{\Theta''}} =  \frac{p^{i+m}_{\Theta'}}{q^i_{\Theta'}} \mbox{ for all } i, m \mbox{ with } i+m \leq \max \Theta', \mbox{ and}$$&#10;\item[(iii)] if $\max \Theta'' = \max \Theta'$, then inverse hazard rates are equal, i.e.,&#10;$$\frac{\sum_{m &gt; i}^{\max \Theta''} p^m_{\Theta''}}{p^i_{\Theta''}} =  \frac{\sum_{m &gt; i}^{\max \Theta'} p^m_{\Theta'}}{p^i_{\Theta'}} \mbox{ for } i = 1, ..., \Theta' - 1.$$&#10;\end{itemize}&#10;&#10;\end{document} "/>
  <p:tag name="IGUANATEXSIZE" val="20"/>
  <p:tag name="IGUANATEXCURSOR" val="1056"/>
  <p:tag name="TRANSPARENCY" val="False"/>
  <p:tag name="FILENAME" val=""/>
  <p:tag name="INPUTTYPE" val="0"/>
  <p:tag name="LATEXENGINEID" val="0"/>
  <p:tag name="TEMPFOLDER" val="c:\temp\"/>
</p:tagLst>
</file>

<file path=ppt/tags/tag4.xml><?xml version="1.0" encoding="utf-8"?>
<p:tagLst xmlns:a="http://schemas.openxmlformats.org/drawingml/2006/main" xmlns:r="http://schemas.openxmlformats.org/officeDocument/2006/relationships" xmlns:p="http://schemas.openxmlformats.org/presentationml/2006/main">
  <p:tag name="ORIGINALHEIGHT" val="82.48969"/>
  <p:tag name="ORIGINALWIDTH" val="50.2437"/>
  <p:tag name="OUTPUTDPI" val="1200"/>
  <p:tag name="LATEXADDIN" val="\documentclass{article}\pagestyle{empty}&#10;\usepackage{amssymb}&#10;\usepackage{amsmath}&#10;\usepackage{color}&#10;&#10;\begin{document}&#10;&#10;$$2$$&#10;&#10;\end{document}"/>
  <p:tag name="IGUANATEXSIZE" val="20"/>
  <p:tag name="IGUANATEXCURSOR" val="126"/>
  <p:tag name="TRANSPARENCY" val="False"/>
  <p:tag name="FILENAME" val=""/>
  <p:tag name="INPUTTYPE" val="0"/>
  <p:tag name="LATEXENGINEID" val="0"/>
  <p:tag name="TEMPFOLDER" val="c:\temp\"/>
</p:tagLst>
</file>

<file path=ppt/tags/tag40.xml><?xml version="1.0" encoding="utf-8"?>
<p:tagLst xmlns:a="http://schemas.openxmlformats.org/drawingml/2006/main" xmlns:r="http://schemas.openxmlformats.org/officeDocument/2006/relationships" xmlns:p="http://schemas.openxmlformats.org/presentationml/2006/main">
  <p:tag name="ORIGINALHEIGHT" val="1746.532"/>
  <p:tag name="ORIGINALWIDTH" val="4296.213"/>
  <p:tag name="OUTPUTDPI" val="1200"/>
  <p:tag name="LATEXADDIN" val="\documentclass{article}\pagestyle{empty}&#10;\usepackage{amssymb}&#10;\usepackage{amsmath}&#10;\usepackage{color}&#10;&#10;\begin{document}&#10;&#10;\large &#10;&#10;\noindent \textbf{Lemma } Let $\Theta'' = \{1, ..., n\}$. Suppose $\Theta'$ is a truncation of $\Theta''$. I.e., $\Theta' \subseteq \Theta''$ such that for any $j \in \Theta''$ with $\min \Theta' \leq j \leq \max \Theta'$, we have $j \in \Theta'$. Let $p_{\Theta''}$ and $p_{\Theta'}$ be distributions on $\Theta''$ and $\Theta'$ respectively such that $p_{\Theta'}$ is the conditional distribution of logconcave full-support distribution $p_{\Theta''}$. For $i \in \Theta'$, let $\hat{q}_{\Theta''}^i$ and $\hat{q}_{\Theta'}^i$ denote the solutions for agent $i$ of the principal's optimization problems w.r.t. $p_{\Theta''}$ and $p_{\Theta'}$, respectively.&#10;\begin{itemize}&#10;\item[(i)] If $\max \Theta'' &gt; \max \Theta'$, then for all $i \in \Theta'$, $\hat{q}_{\Theta''}^i &lt; \hat{q}_{\Theta'}^i$.&#10;\item[(ii)] If $\max \Theta'' = \max \Theta'$, then for all $i \in \Theta'$, $\hat{q}_{\Theta''}^i = \hat{q}_{\Theta'}^i$.&#10;\end{itemize}&#10;&#10;&#10;&#10;&#10;\end{document} "/>
  <p:tag name="IGUANATEXSIZE" val="20"/>
  <p:tag name="IGUANATEXCURSOR" val="1065"/>
  <p:tag name="TRANSPARENCY" val="False"/>
  <p:tag name="FILENAME" val=""/>
  <p:tag name="INPUTTYPE" val="0"/>
  <p:tag name="LATEXENGINEID" val="0"/>
  <p:tag name="TEMPFOLDER" val="c:\temp\"/>
</p:tagLst>
</file>

<file path=ppt/tags/tag41.xml><?xml version="1.0" encoding="utf-8"?>
<p:tagLst xmlns:a="http://schemas.openxmlformats.org/drawingml/2006/main" xmlns:r="http://schemas.openxmlformats.org/officeDocument/2006/relationships" xmlns:p="http://schemas.openxmlformats.org/presentationml/2006/main">
  <p:tag name="ORIGINALHEIGHT" val="1133.858"/>
  <p:tag name="ORIGINALWIDTH" val="4284.214"/>
  <p:tag name="OUTPUTDPI" val="1200"/>
  <p:tag name="LATEXADDIN" val="\documentclass{article}\pagestyle{empty}&#10;\usepackage{amssymb}&#10;\usepackage{amsmath}&#10;\usepackage{color}&#10;&#10;\begin{document}&#10;&#10;\large &#10;&#10;\noindent \textbf{Level 3.} \emph{Agent:} &#10;\begin{itemize}&#10;\item $\kappa^{(1)}$ is indifferent to whether or not to raise the principal's awareness. &#10;\item He is held to his outside option anyway. &#10;\item Does not raise awareness by tie-breaking assumption. &#10;\end{itemize}&#10;\end{document} "/>
  <p:tag name="IGUANATEXSIZE" val="20"/>
  <p:tag name="IGUANATEXCURSOR" val="402"/>
  <p:tag name="TRANSPARENCY" val="False"/>
  <p:tag name="FILENAME" val=""/>
  <p:tag name="INPUTTYPE" val="0"/>
  <p:tag name="LATEXENGINEID" val="0"/>
  <p:tag name="TEMPFOLDER" val="c:\temp\"/>
</p:tagLst>
</file>

<file path=ppt/tags/tag42.xml><?xml version="1.0" encoding="utf-8"?>
<p:tagLst xmlns:a="http://schemas.openxmlformats.org/drawingml/2006/main" xmlns:r="http://schemas.openxmlformats.org/officeDocument/2006/relationships" xmlns:p="http://schemas.openxmlformats.org/presentationml/2006/main">
  <p:tag name="ORIGINALHEIGHT" val="1823.772"/>
  <p:tag name="ORIGINALWIDTH" val="3664.042"/>
  <p:tag name="OUTPUTDPI" val="1200"/>
  <p:tag name="LATEXADDIN" val="\documentclass{article}\pagestyle{empty}&#10;\usepackage{amssymb}&#10;\usepackage{amsmath}&#10;\usepackage{color}&#10;&#10;\begin{document}&#10;&#10;\large &#10;&#10;&#10;\begin{itemize}&#10;\item $\kappa^{(2)}$ does not want to raise the principal's awareness:&#10;\end{itemize}&#10;\begin{eqnarray*} u_A(\hat{q}^{2}_{\Phi \times \Psi}, \hat{t}^{2}_{\Phi \times \Psi}, \kappa^{(2)}) &amp; &lt; &amp; u_A(\hat{q}^{2}_{\Phi}, \hat{t}^{2}_{\Phi}, \kappa^{(2)}) \\&#10;\hat{t}^{2}_{\Phi \times \Psi} - \kappa^{(2)} \hat{q}^{2}_{\Phi \times \Psi} &amp; &lt; &amp;  \hat{t}^{2}_{\Phi} - \kappa^{(2)} \hat{q}^{2}_{\Phi} \\&#10;\hat{t}^{1}_{\Phi \times \Psi} - \kappa^{(2)} \hat{q}^{1}_{\Phi \times \Psi} &amp; &lt; &amp;  \hat{t}^{1}_{\Phi} - \kappa^{(2)} \hat{q}^{1}_{\Phi} \\&#10;\kappa^{(1)} \hat{q}^{1}_{\Phi \times \Psi} - \kappa^{(2)} \hat{q}^{1}_{\Phi \times \Psi} &amp; &lt; &amp;&#10;\kappa^{(1)} \hat{q}^{1}_{\Phi} - \kappa^{(2)} \hat{q}^{1}_{\Phi} \\&#10;(\kappa^{(1)} - \kappa^{(2)}) \hat{q}^{1}_{\Phi \times \Psi} &amp; &lt; &amp;&#10;(\kappa^{(1)} - \kappa^{(2)}) \hat{q}^{1}_{\Phi}&#10;\end{eqnarray*}&#10;$\hat{q}^{1}_{\Phi \times \Psi} &lt; \hat{q}^{1}_{\Phi}$ is implication of ``reverse'' Bayesianism&#10;\end{document} "/>
  <p:tag name="IGUANATEXSIZE" val="20"/>
  <p:tag name="IGUANATEXCURSOR" val="130"/>
  <p:tag name="TRANSPARENCY" val="False"/>
  <p:tag name="FILENAME" val=""/>
  <p:tag name="INPUTTYPE" val="0"/>
  <p:tag name="LATEXENGINEID" val="0"/>
  <p:tag name="TEMPFOLDER" val="c:\temp\"/>
</p:tagLst>
</file>

<file path=ppt/tags/tag43.xml><?xml version="1.0" encoding="utf-8"?>
<p:tagLst xmlns:a="http://schemas.openxmlformats.org/drawingml/2006/main" xmlns:r="http://schemas.openxmlformats.org/officeDocument/2006/relationships" xmlns:p="http://schemas.openxmlformats.org/presentationml/2006/main">
  <p:tag name="ORIGINALHEIGHT" val="1870.266"/>
  <p:tag name="ORIGINALWIDTH" val="4323.959"/>
  <p:tag name="OUTPUTDPI" val="1200"/>
  <p:tag name="LATEXADDIN" val="\documentclass{article}\pagestyle{empty}&#10;\usepackage{amssymb}&#10;\usepackage{amsmath}&#10;\usepackage{color}&#10;&#10;\begin{document}&#10;&#10;\large &#10;&#10;\begin{itemize}&#10;\item $\kappa^{(3)}$ does not want to raise the principal's awareness:&#10;\end{itemize}&#10;\normalsize&#10;\begin{eqnarray*} u_A(\hat{q}^{3}_{\Phi \times \Psi}, \hat{t}^{3}_{\Phi \times \Psi}, \kappa^{(3)}) &amp; &lt; &amp; u_A(\hat{q}^{2}_{\Phi}, \hat{t}^{2}_{\Phi}, \kappa^{(3)}) \\&#10;\hat{t}^{3}_{\Phi \times \Psi} - \kappa^{(3)} \hat{q}^{3}_{\Phi \times \Psi} &amp; &lt; &amp;  \hat{t}^{2}_{\Phi} - \kappa^{(3)} \hat{q}^{2}_{\Phi} \\&#10;\hat{t}^{2}_{\Phi \times \Psi} - \kappa^{(3)} \hat{q}^{2}_{\Phi \times \Psi} &amp; &lt; &amp;  \hat{t}^{2}_{\Phi} - \kappa^{(3)} \hat{q}^{2}_{\Phi} \\&#10;\hat{t}^{2}_{\Phi \times \Psi} - \kappa^{(2)} \hat{q}^{2}_{\Phi \times \Psi} + \kappa^{(2)} \hat{q}^{2}_{\Phi \times \Psi} - \kappa^{(3)} \hat{q}^{2}_{\Phi \times \Psi} &amp; &lt; &amp;  \hat{t}^{2}_{\Phi} - \kappa^{(2)} \hat{q}^{2}_{\Phi} + \kappa^{(2)} \hat{q}^{2}_{\Phi} - \kappa^{(3)} \hat{q}^{2}_{\Phi} \\&#10;u_A(\hat{q}^{2}_{\Phi \times \Psi}, \hat{t}^{2}_{\Phi \times \Psi}, \kappa^{(2)}) + (\kappa^{(2)} - \kappa^{(3)}) \hat{q}^{2}_{\Phi \times \Psi} &amp; &lt; &amp; u_A(\hat{q}^{2}_{\Phi}, \hat{t}^{2}_{\Phi}, \kappa^{(2)}) + (\kappa^{(2)} - \kappa^{(3)}) \hat{q}^{2}_{\Phi}&#10;\end{eqnarray*} &#10;\large&#10;\noindent Just seen: $u_A(\hat{q}^{2}_{\Phi \times \Psi}, \hat{t}^{2}_{\Phi \times \Psi}, \kappa^{(2)}) &lt; u_A(\hat{q}^{2}_{\Phi}, \hat{t}^{2}_{\Phi}, \kappa^{(2)})$&#10;&#10;\noindent $\hat{q}^{2}_{\Phi \times \Psi} &lt; \hat{q}^{2}_{\Phi}$ is implication of ``reverse'' Bayesianism&#10;&#10;\bigskip &#10;&#10;&#10;\end{document} "/>
  <p:tag name="IGUANATEXSIZE" val="20"/>
  <p:tag name="IGUANATEXCURSOR" val="1558"/>
  <p:tag name="TRANSPARENCY" val="False"/>
  <p:tag name="FILENAME" val=""/>
  <p:tag name="INPUTTYPE" val="0"/>
  <p:tag name="LATEXENGINEID" val="0"/>
  <p:tag name="TEMPFOLDER" val="c:\temp\"/>
</p:tagLst>
</file>

<file path=ppt/tags/tag44.xml><?xml version="1.0" encoding="utf-8"?>
<p:tagLst xmlns:a="http://schemas.openxmlformats.org/drawingml/2006/main" xmlns:r="http://schemas.openxmlformats.org/officeDocument/2006/relationships" xmlns:p="http://schemas.openxmlformats.org/presentationml/2006/main">
  <p:tag name="ORIGINALHEIGHT" val="135.7331"/>
  <p:tag name="ORIGINALWIDTH" val="4276.715"/>
  <p:tag name="OUTPUTDPI" val="1200"/>
  <p:tag name="LATEXADDIN" val="\documentclass{article}\pagestyle{empty}&#10;\usepackage{amssymb}&#10;\usepackage{amsmath}&#10;\usepackage{color}&#10;&#10;\begin{document}&#10;&#10;\large &#10;&#10;\noindent \textbf{Level 4. } No changes of strategies anymore. Procedure concludes. &#10;&#10;\end{document} "/>
  <p:tag name="IGUANATEXSIZE" val="20"/>
  <p:tag name="IGUANATEXCURSOR" val="129"/>
  <p:tag name="TRANSPARENCY" val="False"/>
  <p:tag name="FILENAME" val=""/>
  <p:tag name="INPUTTYPE" val="0"/>
  <p:tag name="LATEXENGINEID" val="0"/>
  <p:tag name="TEMPFOLDER" val="c:\temp\"/>
</p:tagLst>
</file>

<file path=ppt/tags/tag5.xml><?xml version="1.0" encoding="utf-8"?>
<p:tagLst xmlns:a="http://schemas.openxmlformats.org/drawingml/2006/main" xmlns:r="http://schemas.openxmlformats.org/officeDocument/2006/relationships" xmlns:p="http://schemas.openxmlformats.org/presentationml/2006/main">
  <p:tag name="ORIGINALHEIGHT" val="83.23961"/>
  <p:tag name="ORIGINALWIDTH" val="41.99472"/>
  <p:tag name="OUTPUTDPI" val="1200"/>
  <p:tag name="LATEXADDIN" val="\documentclass{article}\pagestyle{empty}&#10;\usepackage{amssymb}&#10;\usepackage{amsmath}&#10;\usepackage{color}&#10;&#10;\begin{document}&#10;&#10;$$1$$&#10;&#10;\end{document}"/>
  <p:tag name="IGUANATEXSIZE" val="20"/>
  <p:tag name="IGUANATEXCURSOR" val="124"/>
  <p:tag name="TRANSPARENCY" val="False"/>
  <p:tag name="FILENAME" val=""/>
  <p:tag name="INPUTTYPE" val="0"/>
  <p:tag name="LATEXENGINEID" val="0"/>
  <p:tag name="TEMPFOLDER" val="c:\temp\"/>
</p:tagLst>
</file>

<file path=ppt/tags/tag6.xml><?xml version="1.0" encoding="utf-8"?>
<p:tagLst xmlns:a="http://schemas.openxmlformats.org/drawingml/2006/main" xmlns:r="http://schemas.openxmlformats.org/officeDocument/2006/relationships" xmlns:p="http://schemas.openxmlformats.org/presentationml/2006/main">
  <p:tag name="ORIGINALHEIGHT" val="85.48929"/>
  <p:tag name="ORIGINALWIDTH" val="52.49347"/>
  <p:tag name="OUTPUTDPI" val="1200"/>
  <p:tag name="LATEXADDIN" val="\documentclass{article}\pagestyle{empty}&#10;\usepackage{amssymb}&#10;\usepackage{amsmath}&#10;\usepackage{color}&#10;&#10;\begin{document}&#10;&#10;$$3$$&#10;&#10;\end{document}"/>
  <p:tag name="IGUANATEXSIZE" val="20"/>
  <p:tag name="IGUANATEXCURSOR" val="126"/>
  <p:tag name="TRANSPARENCY" val="False"/>
  <p:tag name="FILENAME" val=""/>
  <p:tag name="INPUTTYPE" val="0"/>
  <p:tag name="LATEXENGINEID" val="0"/>
  <p:tag name="TEMPFOLDER" val="c:\temp\"/>
</p:tagLst>
</file>

<file path=ppt/tags/tag7.xml><?xml version="1.0" encoding="utf-8"?>
<p:tagLst xmlns:a="http://schemas.openxmlformats.org/drawingml/2006/main" xmlns:r="http://schemas.openxmlformats.org/officeDocument/2006/relationships" xmlns:p="http://schemas.openxmlformats.org/presentationml/2006/main">
  <p:tag name="ORIGINALHEIGHT" val="84.73937"/>
  <p:tag name="ORIGINALWIDTH" val="56.24299"/>
  <p:tag name="OUTPUTDPI" val="1200"/>
  <p:tag name="LATEXADDIN" val="\documentclass{article}\pagestyle{empty}&#10;\usepackage{amssymb}&#10;\usepackage{amsmath}&#10;\usepackage{color}&#10;&#10;\begin{document}&#10;&#10;$$4$$&#10;&#10;\end{document}"/>
  <p:tag name="IGUANATEXSIZE" val="20"/>
  <p:tag name="IGUANATEXCURSOR" val="126"/>
  <p:tag name="TRANSPARENCY" val="False"/>
  <p:tag name="FILENAME" val=""/>
  <p:tag name="INPUTTYPE" val="0"/>
  <p:tag name="LATEXENGINEID" val="0"/>
  <p:tag name="TEMPFOLDER" val="c:\temp\"/>
</p:tagLst>
</file>

<file path=ppt/tags/tag8.xml><?xml version="1.0" encoding="utf-8"?>
<p:tagLst xmlns:a="http://schemas.openxmlformats.org/drawingml/2006/main" xmlns:r="http://schemas.openxmlformats.org/officeDocument/2006/relationships" xmlns:p="http://schemas.openxmlformats.org/presentationml/2006/main">
  <p:tag name="ORIGINALHEIGHT" val="114.7357"/>
  <p:tag name="ORIGINALWIDTH" val="140.9824"/>
  <p:tag name="OUTPUTDPI" val="1200"/>
  <p:tag name="LATEXADDIN" val="\documentclass{article}\pagestyle{empty}&#10;\usepackage{amssymb}&#10;\usepackage{amsmath}&#10;\usepackage{color}&#10;&#10;\begin{document}&#10;&#10;$$T_{\bar{\Theta}}$$&#10;&#10;\end{document}"/>
  <p:tag name="IGUANATEXSIZE" val="20"/>
  <p:tag name="IGUANATEXCURSOR" val="138"/>
  <p:tag name="TRANSPARENCY" val="False"/>
  <p:tag name="FILENAME" val=""/>
  <p:tag name="INPUTTYPE" val="0"/>
  <p:tag name="LATEXENGINEID" val="0"/>
  <p:tag name="TEMPFOLDER" val="c:\temp\"/>
</p:tagLst>
</file>

<file path=ppt/tags/tag9.xml><?xml version="1.0" encoding="utf-8"?>
<p:tagLst xmlns:a="http://schemas.openxmlformats.org/drawingml/2006/main" xmlns:r="http://schemas.openxmlformats.org/officeDocument/2006/relationships" xmlns:p="http://schemas.openxmlformats.org/presentationml/2006/main">
  <p:tag name="ORIGINALHEIGHT" val="136.4829"/>
  <p:tag name="ORIGINALWIDTH" val="3973.003"/>
  <p:tag name="OUTPUTDPI" val="1200"/>
  <p:tag name="LATEXADDIN" val="\documentclass{article}\pagestyle{empty}&#10;\usepackage{amssymb}&#10;\usepackage{amsmath}&#10;\usepackage{color}&#10;&#10;\begin{document}&#10;&#10;\large &#10;&#10;\noindent \textbf{Interpretation: } Strategies are objects of opponent's beliefs.&#10;&#10;\bigskip&#10;&#10;\bigskip &#10;&#10;\end{document}  "/>
  <p:tag name="IGUANATEXSIZE" val="20"/>
  <p:tag name="IGUANATEXCURSOR" val="211"/>
  <p:tag name="TRANSPARENCY" val="False"/>
  <p:tag name="FILENAME" val=""/>
  <p:tag name="INPUTTYPE" val="0"/>
  <p:tag name="LATEXENGINEID" val="0"/>
  <p:tag name="TEMPFOLDER" val="c:\temp\"/>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3004</TotalTime>
  <Words>1085</Words>
  <Application>Microsoft Office PowerPoint</Application>
  <PresentationFormat>On-screen Show (4:3)</PresentationFormat>
  <Paragraphs>151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Rationalizable Screening under Unawareness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Corollary on Welfare</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Rationalizable Screening under Unawareness</dc:title>
  <dc:creator>Burkhard Schipper</dc:creator>
  <cp:lastModifiedBy>Burkhard Schipper</cp:lastModifiedBy>
  <cp:revision>111</cp:revision>
  <dcterms:created xsi:type="dcterms:W3CDTF">2020-05-28T22:24:05Z</dcterms:created>
  <dcterms:modified xsi:type="dcterms:W3CDTF">2021-04-23T05:49:57Z</dcterms:modified>
</cp:coreProperties>
</file>